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77"/>
  </p:notesMasterIdLst>
  <p:handoutMasterIdLst>
    <p:handoutMasterId r:id="rId78"/>
  </p:handoutMasterIdLst>
  <p:sldIdLst>
    <p:sldId id="256" r:id="rId2"/>
    <p:sldId id="549" r:id="rId3"/>
    <p:sldId id="539" r:id="rId4"/>
    <p:sldId id="542" r:id="rId5"/>
    <p:sldId id="506" r:id="rId6"/>
    <p:sldId id="540" r:id="rId7"/>
    <p:sldId id="548" r:id="rId8"/>
    <p:sldId id="519" r:id="rId9"/>
    <p:sldId id="510" r:id="rId10"/>
    <p:sldId id="544" r:id="rId11"/>
    <p:sldId id="511" r:id="rId12"/>
    <p:sldId id="512" r:id="rId13"/>
    <p:sldId id="516" r:id="rId14"/>
    <p:sldId id="517" r:id="rId15"/>
    <p:sldId id="520" r:id="rId16"/>
    <p:sldId id="521" r:id="rId17"/>
    <p:sldId id="522" r:id="rId18"/>
    <p:sldId id="523" r:id="rId19"/>
    <p:sldId id="528" r:id="rId20"/>
    <p:sldId id="553" r:id="rId21"/>
    <p:sldId id="529" r:id="rId22"/>
    <p:sldId id="554" r:id="rId23"/>
    <p:sldId id="531" r:id="rId24"/>
    <p:sldId id="533" r:id="rId25"/>
    <p:sldId id="534" r:id="rId26"/>
    <p:sldId id="535" r:id="rId27"/>
    <p:sldId id="552" r:id="rId28"/>
    <p:sldId id="536" r:id="rId29"/>
    <p:sldId id="530" r:id="rId30"/>
    <p:sldId id="551" r:id="rId31"/>
    <p:sldId id="537" r:id="rId32"/>
    <p:sldId id="434" r:id="rId33"/>
    <p:sldId id="357" r:id="rId34"/>
    <p:sldId id="320" r:id="rId35"/>
    <p:sldId id="508" r:id="rId36"/>
    <p:sldId id="509" r:id="rId37"/>
    <p:sldId id="543" r:id="rId38"/>
    <p:sldId id="550" r:id="rId39"/>
    <p:sldId id="513" r:id="rId40"/>
    <p:sldId id="514" r:id="rId41"/>
    <p:sldId id="515" r:id="rId42"/>
    <p:sldId id="545" r:id="rId43"/>
    <p:sldId id="524" r:id="rId44"/>
    <p:sldId id="525" r:id="rId45"/>
    <p:sldId id="526" r:id="rId46"/>
    <p:sldId id="527" r:id="rId47"/>
    <p:sldId id="322" r:id="rId48"/>
    <p:sldId id="547" r:id="rId49"/>
    <p:sldId id="323" r:id="rId50"/>
    <p:sldId id="496" r:id="rId51"/>
    <p:sldId id="497" r:id="rId52"/>
    <p:sldId id="498" r:id="rId53"/>
    <p:sldId id="499" r:id="rId54"/>
    <p:sldId id="500" r:id="rId55"/>
    <p:sldId id="501" r:id="rId56"/>
    <p:sldId id="502" r:id="rId57"/>
    <p:sldId id="303" r:id="rId58"/>
    <p:sldId id="455" r:id="rId59"/>
    <p:sldId id="307" r:id="rId60"/>
    <p:sldId id="304" r:id="rId61"/>
    <p:sldId id="308" r:id="rId62"/>
    <p:sldId id="309" r:id="rId63"/>
    <p:sldId id="306" r:id="rId64"/>
    <p:sldId id="311" r:id="rId65"/>
    <p:sldId id="310" r:id="rId66"/>
    <p:sldId id="312" r:id="rId67"/>
    <p:sldId id="313" r:id="rId68"/>
    <p:sldId id="314" r:id="rId69"/>
    <p:sldId id="315" r:id="rId70"/>
    <p:sldId id="456" r:id="rId71"/>
    <p:sldId id="316" r:id="rId72"/>
    <p:sldId id="317" r:id="rId73"/>
    <p:sldId id="318" r:id="rId74"/>
    <p:sldId id="319" r:id="rId75"/>
    <p:sldId id="505" r:id="rId7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00FF"/>
    <a:srgbClr val="258A20"/>
    <a:srgbClr val="FF6600"/>
    <a:srgbClr val="A400A4"/>
    <a:srgbClr val="B265FF"/>
    <a:srgbClr val="F2D1CA"/>
    <a:srgbClr val="F6DFDA"/>
    <a:srgbClr val="8264AA"/>
    <a:srgbClr val="696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807" autoAdjust="0"/>
  </p:normalViewPr>
  <p:slideViewPr>
    <p:cSldViewPr>
      <p:cViewPr varScale="1">
        <p:scale>
          <a:sx n="78" d="100"/>
          <a:sy n="78" d="100"/>
        </p:scale>
        <p:origin x="155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056"/>
    </p:cViewPr>
  </p:sorterViewPr>
  <p:notesViewPr>
    <p:cSldViewPr>
      <p:cViewPr varScale="1">
        <p:scale>
          <a:sx n="92" d="100"/>
          <a:sy n="92" d="100"/>
        </p:scale>
        <p:origin x="-2982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0859F-DE0C-434E-9910-3182D88E90AB}" type="datetimeFigureOut">
              <a:rPr kumimoji="1" lang="ja-JP" altLang="en-US" smtClean="0"/>
              <a:pPr/>
              <a:t>2019/9/5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B814D-14EC-48CF-BDA4-F82AC76889A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459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36C78-6207-4599-8AD1-9FA0F3F44ADB}" type="datetimeFigureOut">
              <a:rPr lang="en-US" smtClean="0"/>
              <a:pPr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4C858-8AFD-4AAC-AB51-18877B668F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64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4C858-8AFD-4AAC-AB51-18877B668F1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92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“Velocity” is correct here since both groundspeed and vertical speed remain constant in a flight segment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4C858-8AFD-4AAC-AB51-18877B668F1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0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image available 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74C858-8AFD-4AAC-AB51-18877B668F1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33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4C858-8AFD-4AAC-AB51-18877B668F1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5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8496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18630-4981-C448-8B2F-BFD3C6FC1733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4361688" y="63246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632460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54BA002-BC84-4556-89EC-6AAD3866AF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 b="1">
                <a:solidFill>
                  <a:schemeClr val="accen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anose="020F0502020204030204" pitchFamily="34" charset="0"/>
                <a:ea typeface="Microsoft YaHei UI" panose="020B0503020204020204" pitchFamily="34" charset="-122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9166C-4966-C44A-983D-68B53A3FAF24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55C86-E60D-7542-87E6-4B329B987A01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3">
                    <a:shade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Calibri" panose="020F0502020204030204" pitchFamily="34" charset="0"/>
                <a:ea typeface="Microsoft YaHei UI" panose="020B0503020204020204" pitchFamily="34" charset="-122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9F3F5-B00C-B24A-B565-DA3EDD7BDE5E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6189" y="6301352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>
            <a:normAutofit/>
          </a:bodyPr>
          <a:lstStyle>
            <a:lvl1pPr>
              <a:defRPr sz="2200" b="1"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1pPr>
            <a:lvl2pPr>
              <a:defRPr sz="2000" b="1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2pPr>
            <a:lvl3pPr>
              <a:defRPr sz="2000" b="0"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3pPr>
            <a:lvl4pPr>
              <a:defRPr sz="1800" b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4pPr>
            <a:lvl5pPr>
              <a:defRPr sz="1800" b="0">
                <a:effectLst/>
                <a:latin typeface="Calibri" panose="020F0502020204030204" pitchFamily="34" charset="0"/>
                <a:cs typeface="Tahoma" panose="020B0604030504040204" pitchFamily="34" charset="0"/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0F5D4-DEB7-4345-8865-B301A0DA1B06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7F028B04-F7AD-8A46-99A7-2FA196842C5F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6FED-24DB-6645-999E-4ED1E74DE069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89A91-2DEF-7547-8CCC-E3BD113EE197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95A30-55B7-7646-B24B-98407415B697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450BC-562D-3E46-98F4-D5A45B05482A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E5791C78-C6B6-2242-A556-F8334B6E1AC1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F0A2680-BC59-4542-A6D2-707C7EB372DC}" type="datetime1">
              <a:rPr lang="en-US" altLang="ja-JP" smtClean="0"/>
              <a:pPr/>
              <a:t>9/5/2019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63246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632250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A54BA002-BC84-4556-89EC-6AAD3866AF3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b="1" kern="1200">
          <a:solidFill>
            <a:schemeClr val="accent3">
              <a:shade val="7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erdana" panose="020B0604030504040204" pitchFamily="34" charset="0"/>
          <a:ea typeface="+mj-ea"/>
          <a:cs typeface="Verdana" panose="020B0604030504040204" pitchFamily="34" charset="0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200" b="1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Verdana" panose="020B0604030504040204" pitchFamily="34" charset="0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000" b="1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Verdana" panose="020B0604030504040204" pitchFamily="34" charset="0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Verdana" panose="020B0604030504040204" pitchFamily="34" charset="0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Verdana" panose="020B0604030504040204" pitchFamily="34" charset="0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Verdana" panose="020B0604030504040204" pitchFamily="34" charset="0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.xml"/><Relationship Id="rId7" Type="http://schemas.openxmlformats.org/officeDocument/2006/relationships/image" Target="../media/image1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8.xml"/><Relationship Id="rId7" Type="http://schemas.openxmlformats.org/officeDocument/2006/relationships/image" Target="../media/image2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hyperlink" Target="http://wcl.cs.rpi.edu/pilots/fvcafp/index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30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://wcl.cs.rpi.edu/pilot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tags" Target="../tags/tag23.xml"/><Relationship Id="rId21" Type="http://schemas.openxmlformats.org/officeDocument/2006/relationships/image" Target="../media/image54.png"/><Relationship Id="rId7" Type="http://schemas.openxmlformats.org/officeDocument/2006/relationships/tags" Target="../tags/tag2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50.png"/><Relationship Id="rId2" Type="http://schemas.openxmlformats.org/officeDocument/2006/relationships/tags" Target="../tags/tag22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image" Target="../media/image48.png"/><Relationship Id="rId10" Type="http://schemas.openxmlformats.org/officeDocument/2006/relationships/tags" Target="../tags/tag30.xml"/><Relationship Id="rId19" Type="http://schemas.openxmlformats.org/officeDocument/2006/relationships/image" Target="../media/image52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ol_Transportes_A%C3%A9reos_Flight_1907" TargetMode="External"/><Relationship Id="rId2" Type="http://schemas.openxmlformats.org/officeDocument/2006/relationships/hyperlink" Target="https://en.wikipedia.org/wiki/2002_%C3%9Cberlingen_mid-air_colli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de7700.com/accident_sabreliner_n442rm_&amp;_cessna_n1285u.ht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tags" Target="../tags/tag4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23.png"/><Relationship Id="rId5" Type="http://schemas.openxmlformats.org/officeDocument/2006/relationships/tags" Target="../tags/tag46.xml"/><Relationship Id="rId10" Type="http://schemas.openxmlformats.org/officeDocument/2006/relationships/image" Target="../media/image67.png"/><Relationship Id="rId4" Type="http://schemas.openxmlformats.org/officeDocument/2006/relationships/tags" Target="../tags/tag45.xml"/><Relationship Id="rId9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50.xml"/><Relationship Id="rId7" Type="http://schemas.openxmlformats.org/officeDocument/2006/relationships/image" Target="../media/image68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52.xml"/><Relationship Id="rId10" Type="http://schemas.openxmlformats.org/officeDocument/2006/relationships/image" Target="../media/image71.png"/><Relationship Id="rId4" Type="http://schemas.openxmlformats.org/officeDocument/2006/relationships/tags" Target="../tags/tag51.xml"/><Relationship Id="rId9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viationsystems.arc.nasa.gov/publications/2013/AIAA-2013-4308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2514600"/>
            <a:ext cx="8572560" cy="2743200"/>
          </a:xfrm>
        </p:spPr>
        <p:txBody>
          <a:bodyPr>
            <a:noAutofit/>
          </a:bodyPr>
          <a:lstStyle/>
          <a:p>
            <a:endParaRPr lang="en-US" cap="none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endParaRPr lang="en-US" cap="none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r>
              <a:rPr lang="en-US" cap="none" dirty="0">
                <a:solidFill>
                  <a:schemeClr val="tx1"/>
                </a:solidFill>
                <a:latin typeface="Calibri" panose="020F0502020204030204" pitchFamily="34" charset="0"/>
              </a:rPr>
              <a:t>SASWATA PAUL</a:t>
            </a:r>
          </a:p>
          <a:p>
            <a:r>
              <a:rPr lang="en-US" cap="none" dirty="0">
                <a:solidFill>
                  <a:schemeClr val="tx1"/>
                </a:solidFill>
                <a:latin typeface="Calibri" panose="020F0502020204030204" pitchFamily="34" charset="0"/>
              </a:rPr>
              <a:t>STACY PATTERSON</a:t>
            </a:r>
          </a:p>
          <a:p>
            <a:r>
              <a:rPr lang="en-US" cap="none" dirty="0">
                <a:solidFill>
                  <a:srgbClr val="0000FF"/>
                </a:solidFill>
                <a:latin typeface="Calibri" panose="020F0502020204030204" pitchFamily="34" charset="0"/>
              </a:rPr>
              <a:t>CARLOS A. VARELA</a:t>
            </a:r>
          </a:p>
          <a:p>
            <a:endParaRPr lang="en-US" sz="1400" cap="none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r>
              <a:rPr lang="en-US" sz="1400" dirty="0">
                <a:latin typeface="Agency FB" pitchFamily="34" charset="0"/>
              </a:rPr>
              <a:t>DEPARTMENT OF COMPUTER SCIENCE</a:t>
            </a:r>
          </a:p>
          <a:p>
            <a:r>
              <a:rPr lang="en-US" sz="1400" dirty="0">
                <a:latin typeface="Agency FB" pitchFamily="34" charset="0"/>
              </a:rPr>
              <a:t>Rensselaer Polytechnic Institute</a:t>
            </a:r>
          </a:p>
          <a:p>
            <a:endParaRPr lang="en-US" sz="1400" dirty="0">
              <a:latin typeface="Agency FB" pitchFamily="34" charset="0"/>
            </a:endParaRPr>
          </a:p>
          <a:p>
            <a:r>
              <a:rPr lang="en-US" sz="1400" cap="none" dirty="0">
                <a:solidFill>
                  <a:schemeClr val="tx2">
                    <a:lumMod val="50000"/>
                  </a:schemeClr>
                </a:solidFill>
                <a:latin typeface="Copperplate"/>
                <a:cs typeface="Copperplate"/>
              </a:rPr>
              <a:t>The 38</a:t>
            </a:r>
            <a:r>
              <a:rPr lang="en-US" sz="1400" cap="none" baseline="30000" dirty="0">
                <a:solidFill>
                  <a:schemeClr val="tx2">
                    <a:lumMod val="50000"/>
                  </a:schemeClr>
                </a:solidFill>
                <a:latin typeface="Copperplate"/>
                <a:cs typeface="Copperplate"/>
              </a:rPr>
              <a:t>th</a:t>
            </a:r>
            <a:r>
              <a:rPr lang="en-US" sz="1400" cap="none" dirty="0">
                <a:solidFill>
                  <a:schemeClr val="tx2">
                    <a:lumMod val="50000"/>
                  </a:schemeClr>
                </a:solidFill>
                <a:latin typeface="Copperplate"/>
                <a:cs typeface="Copperplate"/>
              </a:rPr>
              <a:t> DASC, San Diego – September 2019</a:t>
            </a:r>
            <a:endParaRPr lang="en-US" sz="1100" cap="none" dirty="0">
              <a:solidFill>
                <a:schemeClr val="tx2">
                  <a:lumMod val="50000"/>
                </a:schemeClr>
              </a:solidFill>
              <a:latin typeface="Copperplate"/>
              <a:cs typeface="Copperplat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20" y="260648"/>
            <a:ext cx="8572560" cy="2016968"/>
          </a:xfrm>
        </p:spPr>
        <p:txBody>
          <a:bodyPr>
            <a:noAutofit/>
          </a:bodyPr>
          <a:lstStyle/>
          <a:p>
            <a:r>
              <a:rPr lang="en-US" sz="4400">
                <a:latin typeface="Calibri" panose="020F0502020204030204" pitchFamily="34" charset="0"/>
              </a:rPr>
              <a:t>Conflict-Aware Flight Planning </a:t>
            </a:r>
            <a:r>
              <a:rPr lang="en-US" sz="4400" dirty="0">
                <a:latin typeface="Calibri" panose="020F0502020204030204" pitchFamily="34" charset="0"/>
              </a:rPr>
              <a:t>for Avoiding Near Mid-Air Collisions 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273646"/>
            <a:ext cx="1019204" cy="101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5357826"/>
            <a:ext cx="1092524" cy="90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plane flying in the air&#10;&#10;Description automatically generated">
            <a:extLst>
              <a:ext uri="{FF2B5EF4-FFF2-40B4-BE49-F238E27FC236}">
                <a16:creationId xmlns:a16="http://schemas.microsoft.com/office/drawing/2014/main" id="{4B379790-B4D3-49B1-92B6-E525E7B8EC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003" y="2881046"/>
            <a:ext cx="1671453" cy="1114302"/>
          </a:xfrm>
          <a:prstGeom prst="rect">
            <a:avLst/>
          </a:prstGeom>
        </p:spPr>
      </p:pic>
      <p:pic>
        <p:nvPicPr>
          <p:cNvPr id="11" name="Picture 10" descr="A picture containing sky, metalware&#10;&#10;Description automatically generated">
            <a:extLst>
              <a:ext uri="{FF2B5EF4-FFF2-40B4-BE49-F238E27FC236}">
                <a16:creationId xmlns:a16="http://schemas.microsoft.com/office/drawing/2014/main" id="{6E337015-92C0-48DD-BB47-91E94B4FFF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80" y="2996952"/>
            <a:ext cx="2250006" cy="12680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79BB-CB95-4965-A068-68489F00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5E826-7DCC-4BC0-A16D-2D396D64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v2">
            <a:hlinkClick r:id="" action="ppaction://media"/>
            <a:extLst>
              <a:ext uri="{FF2B5EF4-FFF2-40B4-BE49-F238E27FC236}">
                <a16:creationId xmlns:a16="http://schemas.microsoft.com/office/drawing/2014/main" id="{89E489F6-9E90-42D7-BF04-C43B987EE4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670" y="1628800"/>
            <a:ext cx="7802563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77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03920" cy="45720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b="0" dirty="0"/>
          </a:p>
          <a:p>
            <a:pPr algn="just"/>
            <a:r>
              <a:rPr lang="en-US" b="0" dirty="0"/>
              <a:t>However, this is true </a:t>
            </a:r>
            <a:r>
              <a:rPr lang="en-US" b="0" i="1" dirty="0"/>
              <a:t>only</a:t>
            </a:r>
            <a:r>
              <a:rPr lang="en-US" b="0" dirty="0"/>
              <a:t> under the assumption that both aircraft </a:t>
            </a:r>
            <a:r>
              <a:rPr lang="en-US" b="0" i="1" dirty="0"/>
              <a:t>a</a:t>
            </a:r>
            <a:r>
              <a:rPr lang="en-US" b="0" dirty="0"/>
              <a:t> and </a:t>
            </a:r>
            <a:r>
              <a:rPr lang="en-US" b="0" i="1" dirty="0"/>
              <a:t>b</a:t>
            </a:r>
            <a:r>
              <a:rPr lang="en-US" b="0" dirty="0"/>
              <a:t> maintain </a:t>
            </a:r>
            <a:r>
              <a:rPr lang="en-US" b="0" i="1" dirty="0"/>
              <a:t>constant velocity</a:t>
            </a:r>
            <a:r>
              <a:rPr lang="en-US" b="0" dirty="0"/>
              <a:t> flight between </a:t>
            </a:r>
            <a:r>
              <a:rPr lang="en-US" b="0" i="1" dirty="0"/>
              <a:t>t</a:t>
            </a:r>
            <a:r>
              <a:rPr lang="en-US" b="0" i="1" baseline="-25000" dirty="0"/>
              <a:t>0 </a:t>
            </a:r>
            <a:r>
              <a:rPr lang="en-US" b="0" i="1" dirty="0"/>
              <a:t>and t</a:t>
            </a:r>
          </a:p>
          <a:p>
            <a:pPr algn="just"/>
            <a:endParaRPr lang="en-US" b="0" i="1" dirty="0"/>
          </a:p>
          <a:p>
            <a:pPr algn="just"/>
            <a:r>
              <a:rPr lang="en-US" b="0" dirty="0"/>
              <a:t>Flight-plans may be a sequence of multiple constant velocity flight segments </a:t>
            </a:r>
          </a:p>
          <a:p>
            <a:pPr algn="just"/>
            <a:endParaRPr lang="en-US" b="0" i="1" dirty="0"/>
          </a:p>
          <a:p>
            <a:pPr algn="just"/>
            <a:r>
              <a:rPr lang="en-US" b="0" dirty="0"/>
              <a:t>To predict conflicts between two</a:t>
            </a:r>
          </a:p>
          <a:p>
            <a:pPr marL="0" indent="0" algn="just">
              <a:buNone/>
            </a:pPr>
            <a:r>
              <a:rPr lang="en-US" b="0" dirty="0"/>
              <a:t>    flight-plans, we need to discretize</a:t>
            </a:r>
          </a:p>
          <a:p>
            <a:pPr marL="0" indent="0" algn="just">
              <a:buNone/>
            </a:pPr>
            <a:r>
              <a:rPr lang="en-US" b="0" dirty="0"/>
              <a:t>    the temporal dimension into </a:t>
            </a:r>
          </a:p>
          <a:p>
            <a:pPr marL="0" indent="0" algn="just">
              <a:buNone/>
            </a:pPr>
            <a:r>
              <a:rPr lang="en-US" b="0" i="1" dirty="0"/>
              <a:t>    </a:t>
            </a:r>
            <a:r>
              <a:rPr lang="en-US" i="1" dirty="0"/>
              <a:t>periods of interest</a:t>
            </a:r>
            <a:r>
              <a:rPr lang="en-US" b="0" dirty="0"/>
              <a:t>  </a:t>
            </a:r>
          </a:p>
        </p:txBody>
      </p:sp>
      <p:pic>
        <p:nvPicPr>
          <p:cNvPr id="5" name="v4">
            <a:hlinkClick r:id="" action="ppaction://media"/>
            <a:extLst>
              <a:ext uri="{FF2B5EF4-FFF2-40B4-BE49-F238E27FC236}">
                <a16:creationId xmlns:a16="http://schemas.microsoft.com/office/drawing/2014/main" id="{6CE6EB86-45D3-44D5-820E-7336F0E66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8131" t="19179" r="2423" b="6798"/>
          <a:stretch/>
        </p:blipFill>
        <p:spPr>
          <a:xfrm>
            <a:off x="4572000" y="3919960"/>
            <a:ext cx="4344419" cy="202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03920" cy="5076056"/>
          </a:xfrm>
        </p:spPr>
        <p:txBody>
          <a:bodyPr>
            <a:normAutofit/>
          </a:bodyPr>
          <a:lstStyle/>
          <a:p>
            <a:pPr algn="just"/>
            <a:r>
              <a:rPr lang="en-US" i="1" dirty="0"/>
              <a:t>Period of interest</a:t>
            </a:r>
            <a:r>
              <a:rPr lang="en-US" b="0" dirty="0"/>
              <a:t> - a period of time when both aircraft are known to maintain constant velocity flight </a:t>
            </a:r>
          </a:p>
          <a:p>
            <a:pPr algn="just"/>
            <a:r>
              <a:rPr lang="en-US" b="0" dirty="0"/>
              <a:t>Given two flight-plans, a non-decreasing vector </a:t>
            </a:r>
            <a:r>
              <a:rPr lang="en-US" b="0" i="1" dirty="0"/>
              <a:t>T</a:t>
            </a:r>
            <a:r>
              <a:rPr lang="en-US" b="0" dirty="0"/>
              <a:t> of temporal points corresponding to the waypoints in each flight-plan can be computed</a:t>
            </a:r>
          </a:p>
          <a:p>
            <a:pPr algn="just"/>
            <a:r>
              <a:rPr lang="en-US" b="0" dirty="0"/>
              <a:t>The period between each consecutive temporal point in </a:t>
            </a:r>
            <a:r>
              <a:rPr lang="en-US" b="0" i="1" dirty="0"/>
              <a:t>T </a:t>
            </a:r>
            <a:r>
              <a:rPr lang="en-US" b="0" dirty="0"/>
              <a:t>is a period of interest</a:t>
            </a:r>
          </a:p>
          <a:p>
            <a:pPr algn="just"/>
            <a:endParaRPr lang="en-US" b="0" dirty="0"/>
          </a:p>
        </p:txBody>
      </p: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F5FC544B-A636-4945-8396-C31CA0D2A7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22279" r="4546" b="17117"/>
          <a:stretch/>
        </p:blipFill>
        <p:spPr>
          <a:xfrm>
            <a:off x="971600" y="3573016"/>
            <a:ext cx="7139258" cy="26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Multiple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03920" cy="5076056"/>
          </a:xfrm>
        </p:spPr>
        <p:txBody>
          <a:bodyPr>
            <a:normAutofit/>
          </a:bodyPr>
          <a:lstStyle/>
          <a:p>
            <a:r>
              <a:rPr lang="en-US" b="0" dirty="0"/>
              <a:t>                                                                            </a:t>
            </a:r>
          </a:p>
          <a:p>
            <a:pPr lvl="1"/>
            <a:r>
              <a:rPr lang="en-US" dirty="0"/>
              <a:t>Input</a:t>
            </a:r>
            <a:r>
              <a:rPr lang="en-US" b="0" dirty="0"/>
              <a:t>: A set of flight-plans </a:t>
            </a:r>
            <a:r>
              <a:rPr lang="en-US" b="0" dirty="0">
                <a:latin typeface="Arial Narrow" panose="020B0606020202030204" pitchFamily="34" charset="0"/>
              </a:rPr>
              <a:t> </a:t>
            </a:r>
            <a:r>
              <a:rPr lang="en-US" b="0" baseline="-25000" dirty="0"/>
              <a:t>     </a:t>
            </a:r>
            <a:r>
              <a:rPr lang="en-US" b="0" dirty="0"/>
              <a:t>, the horizontal and vertical thresholds </a:t>
            </a:r>
            <a:r>
              <a:rPr lang="en-US" b="0" i="1" dirty="0"/>
              <a:t>D</a:t>
            </a:r>
            <a:r>
              <a:rPr lang="en-US" b="0" dirty="0"/>
              <a:t> and </a:t>
            </a:r>
            <a:r>
              <a:rPr lang="en-US" b="0" i="1" dirty="0"/>
              <a:t>H</a:t>
            </a:r>
            <a:r>
              <a:rPr lang="en-US" b="0" dirty="0"/>
              <a:t> </a:t>
            </a:r>
          </a:p>
          <a:p>
            <a:pPr lvl="1"/>
            <a:r>
              <a:rPr lang="en-US" dirty="0"/>
              <a:t>Output: </a:t>
            </a:r>
            <a:r>
              <a:rPr lang="en-US" b="0" dirty="0"/>
              <a:t>FALSE if there exists a possible conflict between any </a:t>
            </a:r>
            <a:r>
              <a:rPr lang="en-US" b="0" i="1" dirty="0"/>
              <a:t>F</a:t>
            </a:r>
            <a:r>
              <a:rPr lang="en-US" b="0" i="1" baseline="-25000" dirty="0"/>
              <a:t>i</a:t>
            </a:r>
            <a:r>
              <a:rPr lang="en-US" b="0" baseline="-25000" dirty="0"/>
              <a:t> </a:t>
            </a:r>
            <a:r>
              <a:rPr lang="en-US" b="0" dirty="0"/>
              <a:t>and </a:t>
            </a:r>
            <a:r>
              <a:rPr lang="en-US" b="0" i="1" dirty="0"/>
              <a:t>F</a:t>
            </a:r>
            <a:r>
              <a:rPr lang="en-US" b="0" i="1" baseline="-25000" dirty="0"/>
              <a:t>j</a:t>
            </a:r>
            <a:r>
              <a:rPr lang="en-US" b="0" i="1" dirty="0"/>
              <a:t>         </a:t>
            </a:r>
            <a:r>
              <a:rPr lang="en-US" b="0" dirty="0"/>
              <a:t>. TRUE otherwise.</a:t>
            </a:r>
          </a:p>
          <a:p>
            <a:r>
              <a:rPr lang="en-US" dirty="0"/>
              <a:t>THEOREM 4</a:t>
            </a:r>
            <a:r>
              <a:rPr lang="en-US" b="0" dirty="0"/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1ADCE8-2032-4DD9-AFC4-91BF19E16E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1484782"/>
            <a:ext cx="1751619" cy="246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EBBFC3-3BD8-4C50-9D6F-77513D9E3FA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08" y="3661913"/>
            <a:ext cx="5025526" cy="1173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96DD1-35D3-4161-851A-955660E7FE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71" y="1875583"/>
            <a:ext cx="186207" cy="208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985B5D-8562-44AD-B6A6-FB5C7F2EEF3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46" y="2540822"/>
            <a:ext cx="412475" cy="2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1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Aware Flight-planning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90728" cy="5076056"/>
          </a:xfrm>
        </p:spPr>
        <p:txBody>
          <a:bodyPr>
            <a:normAutofit/>
          </a:bodyPr>
          <a:lstStyle/>
          <a:p>
            <a:r>
              <a:rPr lang="en-US" dirty="0"/>
              <a:t>The problem statement: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strategy: </a:t>
            </a:r>
          </a:p>
          <a:p>
            <a:pPr lvl="1"/>
            <a:r>
              <a:rPr lang="en-US" b="0" dirty="0"/>
              <a:t>To resolve possible conflicts between an </a:t>
            </a:r>
            <a:r>
              <a:rPr lang="en-US" b="0" dirty="0" err="1"/>
              <a:t>ownship</a:t>
            </a:r>
            <a:r>
              <a:rPr lang="en-US" b="0" dirty="0"/>
              <a:t> </a:t>
            </a:r>
            <a:r>
              <a:rPr lang="en-US" i="1" dirty="0"/>
              <a:t>a</a:t>
            </a:r>
            <a:r>
              <a:rPr lang="en-US" b="0" dirty="0"/>
              <a:t> and a traffic aircraft </a:t>
            </a:r>
            <a:r>
              <a:rPr lang="en-US" i="1" dirty="0"/>
              <a:t>b</a:t>
            </a:r>
            <a:r>
              <a:rPr lang="en-US" b="0" dirty="0"/>
              <a:t>, we assign suitable values of constant groundspeed between consecutive waypoints in the </a:t>
            </a:r>
            <a:r>
              <a:rPr lang="en-US" b="0" dirty="0" err="1"/>
              <a:t>ownship’s</a:t>
            </a:r>
            <a:r>
              <a:rPr lang="en-US" b="0" dirty="0"/>
              <a:t> flight-plan 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Given a vector of         allowed airspeeds for the </a:t>
            </a:r>
            <a:r>
              <a:rPr lang="en-US" b="0" dirty="0" err="1"/>
              <a:t>ownship</a:t>
            </a:r>
            <a:r>
              <a:rPr lang="en-US" b="0" dirty="0"/>
              <a:t> and the wind vector      , a vector                      of possible groundspeeds can be computed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2F76F-4E0A-4978-AAED-D83D205991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9" y="1916832"/>
            <a:ext cx="8397401" cy="1152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717B0-2AB7-4B0D-8B19-5BE303DF1A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44" y="5204611"/>
            <a:ext cx="379427" cy="227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97AD33-B1D5-4FA6-8E02-E25345823F7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09" y="5594381"/>
            <a:ext cx="198095" cy="114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A1316C-74AC-409F-B1F1-B3B5B48E9C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84" y="5524096"/>
            <a:ext cx="1161186" cy="23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13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Aware Flight-planning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90728" cy="5076056"/>
          </a:xfrm>
        </p:spPr>
        <p:txBody>
          <a:bodyPr>
            <a:normAutofit/>
          </a:bodyPr>
          <a:lstStyle/>
          <a:p>
            <a:r>
              <a:rPr lang="en-US" dirty="0"/>
              <a:t>The strategy (contd.):</a:t>
            </a:r>
          </a:p>
          <a:p>
            <a:pPr lvl="1"/>
            <a:r>
              <a:rPr lang="en-US" b="0" dirty="0"/>
              <a:t>To retain the 3D profile of the proposed flight-plan, the constant vertical speed between waypoints needs to be adjusted accordingly </a:t>
            </a:r>
          </a:p>
          <a:p>
            <a:pPr lvl="1"/>
            <a:endParaRPr lang="en-US" dirty="0"/>
          </a:p>
          <a:p>
            <a:pPr lvl="1"/>
            <a:r>
              <a:rPr lang="en-US" b="0" dirty="0"/>
              <a:t>This pairwise strategy is extended to the set     to find a solution such that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b="0" dirty="0"/>
              <a:t>Only two components of the velocity vector between waypoints are altered:</a:t>
            </a:r>
          </a:p>
          <a:p>
            <a:pPr lvl="2"/>
            <a:r>
              <a:rPr lang="en-US" dirty="0"/>
              <a:t>The groundspeed</a:t>
            </a:r>
          </a:p>
          <a:p>
            <a:pPr lvl="2"/>
            <a:r>
              <a:rPr lang="en-US" dirty="0"/>
              <a:t>The vertical speed</a:t>
            </a:r>
          </a:p>
          <a:p>
            <a:pPr lvl="2"/>
            <a:endParaRPr lang="en-US" dirty="0"/>
          </a:p>
          <a:p>
            <a:pPr lvl="1"/>
            <a:r>
              <a:rPr lang="en-US" b="0" dirty="0"/>
              <a:t>The 3D course between waypoints remains unchanged</a:t>
            </a:r>
          </a:p>
          <a:p>
            <a:pPr lvl="1"/>
            <a:endParaRPr lang="en-US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53178-62C3-4AF1-AA13-33013933CB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375" y="2929930"/>
            <a:ext cx="155429" cy="173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96B8BA-3521-41A4-94DB-F7A5867169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38913"/>
            <a:ext cx="3908571" cy="2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7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Vertical Speed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90728" cy="5076056"/>
          </a:xfrm>
        </p:spPr>
        <p:txBody>
          <a:bodyPr>
            <a:normAutofit/>
          </a:bodyPr>
          <a:lstStyle/>
          <a:p>
            <a:endParaRPr lang="en-US" b="0" dirty="0"/>
          </a:p>
          <a:p>
            <a:r>
              <a:rPr lang="en-US" b="0" dirty="0"/>
              <a:t>  The new vertical speed can be computed using the flight path angle</a:t>
            </a:r>
          </a:p>
          <a:p>
            <a:pPr lvl="1"/>
            <a:endParaRPr lang="en-US" b="0" dirty="0"/>
          </a:p>
        </p:txBody>
      </p:sp>
      <p:pic>
        <p:nvPicPr>
          <p:cNvPr id="6" name="Picture 5" descr="A picture containing aircraft&#10;&#10;Description automatically generated">
            <a:extLst>
              <a:ext uri="{FF2B5EF4-FFF2-40B4-BE49-F238E27FC236}">
                <a16:creationId xmlns:a16="http://schemas.microsoft.com/office/drawing/2014/main" id="{26A47112-0422-4FAE-B226-6C51BC14C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62" y="2737080"/>
            <a:ext cx="4833726" cy="2564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AD28F-CA09-48B7-A08D-F24F9CAAA1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506" y="3645024"/>
            <a:ext cx="2514956" cy="92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38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the Groundspeed Assignments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90728" cy="5076056"/>
          </a:xfrm>
        </p:spPr>
        <p:txBody>
          <a:bodyPr>
            <a:normAutofit/>
          </a:bodyPr>
          <a:lstStyle/>
          <a:p>
            <a:r>
              <a:rPr lang="en-US" b="0" dirty="0"/>
              <a:t>The assignment of groundspeed to the flight segments between waypoints can be arranged as an </a:t>
            </a:r>
            <a:r>
              <a:rPr lang="en-US" b="0" i="1" dirty="0">
                <a:latin typeface="LM Roman 10" panose="00000500000000000000" pitchFamily="50" charset="0"/>
              </a:rPr>
              <a:t>m x n</a:t>
            </a:r>
            <a:r>
              <a:rPr lang="en-US" b="0" dirty="0"/>
              <a:t> matrix </a:t>
            </a:r>
          </a:p>
          <a:p>
            <a:pPr lvl="1"/>
            <a:r>
              <a:rPr lang="en-US" b="0" dirty="0"/>
              <a:t> </a:t>
            </a:r>
            <a:r>
              <a:rPr lang="en-US" b="0" i="1" dirty="0">
                <a:latin typeface="LM Roman 10" panose="00000500000000000000" pitchFamily="50" charset="0"/>
              </a:rPr>
              <a:t>m </a:t>
            </a:r>
            <a:r>
              <a:rPr lang="en-US" b="0" dirty="0">
                <a:cs typeface="Calibri" panose="020F0502020204030204" pitchFamily="34" charset="0"/>
              </a:rPr>
              <a:t>= (number of waypoints - 1) </a:t>
            </a:r>
          </a:p>
          <a:p>
            <a:pPr lvl="1"/>
            <a:r>
              <a:rPr lang="en-US" b="0" i="1" dirty="0">
                <a:latin typeface="LM Roman 10" panose="00000500000000000000" pitchFamily="50" charset="0"/>
                <a:cs typeface="Calibri" panose="020F0502020204030204" pitchFamily="34" charset="0"/>
              </a:rPr>
              <a:t>n = </a:t>
            </a:r>
            <a:r>
              <a:rPr lang="en-US" b="0" dirty="0">
                <a:cs typeface="Calibri" panose="020F0502020204030204" pitchFamily="34" charset="0"/>
              </a:rPr>
              <a:t>number of possible </a:t>
            </a:r>
          </a:p>
          <a:p>
            <a:pPr marL="274320" lvl="1" indent="0">
              <a:buNone/>
            </a:pPr>
            <a:r>
              <a:rPr lang="en-US" b="0" dirty="0">
                <a:cs typeface="Calibri" panose="020F0502020204030204" pitchFamily="34" charset="0"/>
              </a:rPr>
              <a:t>             groundspeeds</a:t>
            </a:r>
          </a:p>
          <a:p>
            <a:endParaRPr lang="en-US" b="0" dirty="0"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b="0" dirty="0">
              <a:cs typeface="Calibri" panose="020F0502020204030204" pitchFamily="34" charset="0"/>
            </a:endParaRPr>
          </a:p>
          <a:p>
            <a:r>
              <a:rPr lang="en-US" b="0" dirty="0">
                <a:cs typeface="Calibri" panose="020F0502020204030204" pitchFamily="34" charset="0"/>
              </a:rPr>
              <a:t>Initially, all cells are 0 (</a:t>
            </a:r>
            <a:r>
              <a:rPr lang="en-US" i="1" dirty="0">
                <a:cs typeface="Calibri" panose="020F0502020204030204" pitchFamily="34" charset="0"/>
              </a:rPr>
              <a:t>M</a:t>
            </a:r>
            <a:r>
              <a:rPr lang="en-US" i="1" baseline="-25000" dirty="0">
                <a:cs typeface="Calibri" panose="020F0502020204030204" pitchFamily="34" charset="0"/>
              </a:rPr>
              <a:t>0</a:t>
            </a:r>
            <a:r>
              <a:rPr lang="en-US" b="0" dirty="0">
                <a:cs typeface="Calibri" panose="020F0502020204030204" pitchFamily="34" charset="0"/>
              </a:rPr>
              <a:t>)</a:t>
            </a:r>
          </a:p>
          <a:p>
            <a:endParaRPr lang="en-US" b="0" dirty="0">
              <a:cs typeface="Calibri" panose="020F0502020204030204" pitchFamily="34" charset="0"/>
            </a:endParaRPr>
          </a:p>
          <a:p>
            <a:endParaRPr lang="en-US" b="0" dirty="0">
              <a:cs typeface="Calibri" panose="020F0502020204030204" pitchFamily="34" charset="0"/>
            </a:endParaRPr>
          </a:p>
          <a:p>
            <a:endParaRPr lang="en-US" b="0" dirty="0">
              <a:cs typeface="Calibri" panose="020F0502020204030204" pitchFamily="34" charset="0"/>
            </a:endParaRPr>
          </a:p>
          <a:p>
            <a:r>
              <a:rPr lang="en-US" b="0" dirty="0">
                <a:cs typeface="Calibri" panose="020F0502020204030204" pitchFamily="34" charset="0"/>
              </a:rPr>
              <a:t>The cell </a:t>
            </a:r>
            <a:r>
              <a:rPr lang="en-US" b="0" i="1" dirty="0">
                <a:latin typeface="LM Roman 10" panose="00000500000000000000" pitchFamily="50" charset="0"/>
                <a:cs typeface="Calibri" panose="020F0502020204030204" pitchFamily="34" charset="0"/>
              </a:rPr>
              <a:t>M[</a:t>
            </a:r>
            <a:r>
              <a:rPr lang="en-US" b="0" i="1" dirty="0" err="1">
                <a:latin typeface="LM Roman 10" panose="00000500000000000000" pitchFamily="50" charset="0"/>
                <a:cs typeface="Calibri" panose="020F0502020204030204" pitchFamily="34" charset="0"/>
              </a:rPr>
              <a:t>r,c</a:t>
            </a:r>
            <a:r>
              <a:rPr lang="en-US" b="0" i="1" dirty="0">
                <a:latin typeface="LM Roman 10" panose="00000500000000000000" pitchFamily="50" charset="0"/>
                <a:cs typeface="Calibri" panose="020F0502020204030204" pitchFamily="34" charset="0"/>
              </a:rPr>
              <a:t>] </a:t>
            </a:r>
            <a:r>
              <a:rPr lang="en-US" b="0" dirty="0">
                <a:cs typeface="Calibri" panose="020F0502020204030204" pitchFamily="34" charset="0"/>
              </a:rPr>
              <a:t>is assigned a 1 if the </a:t>
            </a:r>
            <a:r>
              <a:rPr lang="en-US" b="0" i="1" dirty="0" err="1">
                <a:latin typeface="LM Roman 10" panose="00000500000000000000" pitchFamily="50" charset="0"/>
                <a:cs typeface="Calibri" panose="020F0502020204030204" pitchFamily="34" charset="0"/>
              </a:rPr>
              <a:t>r</a:t>
            </a:r>
            <a:r>
              <a:rPr lang="en-US" b="0" i="1" baseline="30000" dirty="0" err="1">
                <a:latin typeface="LM Roman 10" panose="00000500000000000000" pitchFamily="50" charset="0"/>
                <a:cs typeface="Calibri" panose="020F0502020204030204" pitchFamily="34" charset="0"/>
              </a:rPr>
              <a:t>th</a:t>
            </a:r>
            <a:r>
              <a:rPr lang="en-US" b="0" baseline="30000" dirty="0">
                <a:cs typeface="Calibri" panose="020F0502020204030204" pitchFamily="34" charset="0"/>
              </a:rPr>
              <a:t> </a:t>
            </a:r>
            <a:r>
              <a:rPr lang="en-US" b="0" dirty="0">
                <a:cs typeface="Calibri" panose="020F0502020204030204" pitchFamily="34" charset="0"/>
              </a:rPr>
              <a:t> segment is assigned the </a:t>
            </a:r>
            <a:r>
              <a:rPr lang="en-US" b="0" i="1" dirty="0" err="1">
                <a:latin typeface="LM Roman 10" panose="00000500000000000000" pitchFamily="50" charset="0"/>
                <a:cs typeface="Calibri" panose="020F0502020204030204" pitchFamily="34" charset="0"/>
              </a:rPr>
              <a:t>c</a:t>
            </a:r>
            <a:r>
              <a:rPr lang="en-US" b="0" i="1" baseline="30000" dirty="0" err="1">
                <a:latin typeface="LM Roman 10" panose="00000500000000000000" pitchFamily="50" charset="0"/>
                <a:cs typeface="Calibri" panose="020F0502020204030204" pitchFamily="34" charset="0"/>
              </a:rPr>
              <a:t>th</a:t>
            </a:r>
            <a:r>
              <a:rPr lang="en-US" b="0" baseline="30000" dirty="0">
                <a:cs typeface="Calibri" panose="020F0502020204030204" pitchFamily="34" charset="0"/>
              </a:rPr>
              <a:t> </a:t>
            </a:r>
            <a:r>
              <a:rPr lang="en-US" b="0" dirty="0">
                <a:cs typeface="Calibri" panose="020F0502020204030204" pitchFamily="34" charset="0"/>
              </a:rPr>
              <a:t> element of </a:t>
            </a:r>
          </a:p>
          <a:p>
            <a:endParaRPr lang="en-US" b="0" dirty="0"/>
          </a:p>
          <a:p>
            <a:pPr lvl="1"/>
            <a:endParaRPr lang="en-US" b="0" dirty="0"/>
          </a:p>
        </p:txBody>
      </p:sp>
      <p:pic>
        <p:nvPicPr>
          <p:cNvPr id="6" name="v4">
            <a:hlinkClick r:id="" action="ppaction://media"/>
            <a:extLst>
              <a:ext uri="{FF2B5EF4-FFF2-40B4-BE49-F238E27FC236}">
                <a16:creationId xmlns:a16="http://schemas.microsoft.com/office/drawing/2014/main" id="{A10AC430-A8D5-492E-BBCF-A11A89D101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7944" y="2503705"/>
            <a:ext cx="4844777" cy="2725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B7EBA2-8302-40D0-B12F-B488537734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41" y="6047576"/>
            <a:ext cx="120511" cy="25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the Groundspeed Assignments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90728" cy="507605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Required properties:</a:t>
            </a:r>
          </a:p>
          <a:p>
            <a:pPr lvl="1"/>
            <a:r>
              <a:rPr lang="en-US" dirty="0"/>
              <a:t>Safety Property – </a:t>
            </a:r>
            <a:r>
              <a:rPr lang="en-US" b="0" dirty="0"/>
              <a:t>If a matrix is generated by the algorithm, then adding the corresponding flight-plan to the given set of traffic flight-plans must create a safe set of flight-plans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Completeness Property – </a:t>
            </a:r>
            <a:r>
              <a:rPr lang="en-US" b="0" dirty="0"/>
              <a:t>If there is a combination of groundspeeds that can create a solution flight-plan, the algorithm will not return </a:t>
            </a:r>
            <a:r>
              <a:rPr lang="en-US" i="1" dirty="0">
                <a:cs typeface="Calibri" panose="020F0502020204030204" pitchFamily="34" charset="0"/>
              </a:rPr>
              <a:t>M</a:t>
            </a:r>
            <a:r>
              <a:rPr lang="en-US" i="1" baseline="-25000" dirty="0">
                <a:cs typeface="Calibri" panose="020F0502020204030204" pitchFamily="34" charset="0"/>
              </a:rPr>
              <a:t>0</a:t>
            </a:r>
            <a:r>
              <a:rPr lang="en-US" b="0" dirty="0"/>
              <a:t>.</a:t>
            </a:r>
          </a:p>
          <a:p>
            <a:pPr lvl="1"/>
            <a:endParaRPr lang="en-US" b="0" dirty="0"/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6206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Assignment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6189" y="6300043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4CFB0A-7A0F-4D2F-BDEB-75F7AB3E2A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373" y="1988840"/>
            <a:ext cx="6211469" cy="40163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E999A6-155E-4D27-BEEC-92097911604B}"/>
              </a:ext>
            </a:extLst>
          </p:cNvPr>
          <p:cNvSpPr txBox="1"/>
          <p:nvPr/>
        </p:nvSpPr>
        <p:spPr>
          <a:xfrm>
            <a:off x="301752" y="1484784"/>
            <a:ext cx="844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solve() function computes the solution matrix:</a:t>
            </a:r>
          </a:p>
        </p:txBody>
      </p:sp>
    </p:spTree>
    <p:extLst>
      <p:ext uri="{BB962C8B-B14F-4D97-AF65-F5344CB8AC3E}">
        <p14:creationId xmlns:p14="http://schemas.microsoft.com/office/powerpoint/2010/main" val="50500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ss, sky, outdoor&#10;&#10;Description automatically generated">
            <a:extLst>
              <a:ext uri="{FF2B5EF4-FFF2-40B4-BE49-F238E27FC236}">
                <a16:creationId xmlns:a16="http://schemas.microsoft.com/office/drawing/2014/main" id="{138FA032-357F-478B-8912-D47315CF6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6" y="1345748"/>
            <a:ext cx="8824128" cy="4963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6EE8A-6013-49B8-805E-DBB516E0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568C7-217A-4953-86DC-87F1E3A6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8155F-5C51-4B7B-BAA5-2F5100A5AEDF}"/>
              </a:ext>
            </a:extLst>
          </p:cNvPr>
          <p:cNvSpPr txBox="1"/>
          <p:nvPr/>
        </p:nvSpPr>
        <p:spPr>
          <a:xfrm>
            <a:off x="1868652" y="1412776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The future of National Airspace System</a:t>
            </a:r>
          </a:p>
        </p:txBody>
      </p:sp>
    </p:spTree>
    <p:extLst>
      <p:ext uri="{BB962C8B-B14F-4D97-AF65-F5344CB8AC3E}">
        <p14:creationId xmlns:p14="http://schemas.microsoft.com/office/powerpoint/2010/main" val="2162923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Assignment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6189" y="6300043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449288"/>
            <a:ext cx="8503920" cy="5076056"/>
          </a:xfrm>
        </p:spPr>
        <p:txBody>
          <a:bodyPr>
            <a:normAutofit/>
          </a:bodyPr>
          <a:lstStyle/>
          <a:p>
            <a:r>
              <a:rPr lang="en-US" b="0" dirty="0"/>
              <a:t>                                                                            </a:t>
            </a:r>
          </a:p>
          <a:p>
            <a:pPr lvl="1"/>
            <a:r>
              <a:rPr lang="en-US" dirty="0"/>
              <a:t>Input</a:t>
            </a:r>
            <a:r>
              <a:rPr lang="en-US" b="0" dirty="0"/>
              <a:t>: An assignment matrix , the proposed flight-plan, the set of traffic flight-plans, the vector of groundspeeds, and the thresholds </a:t>
            </a:r>
            <a:r>
              <a:rPr lang="en-US" b="0" i="1" dirty="0"/>
              <a:t>D</a:t>
            </a:r>
            <a:r>
              <a:rPr lang="en-US" b="0" dirty="0"/>
              <a:t> and </a:t>
            </a:r>
            <a:r>
              <a:rPr lang="en-US" b="0" i="1" dirty="0"/>
              <a:t>H</a:t>
            </a:r>
            <a:r>
              <a:rPr lang="en-US" b="0" dirty="0"/>
              <a:t>  </a:t>
            </a:r>
          </a:p>
          <a:p>
            <a:pPr lvl="1"/>
            <a:r>
              <a:rPr lang="en-US" dirty="0"/>
              <a:t>Output: </a:t>
            </a:r>
            <a:r>
              <a:rPr lang="en-US" b="0" dirty="0"/>
              <a:t>Returns a complete assignment matrix if a valid solution can be found. Otherwise, returns </a:t>
            </a:r>
            <a:r>
              <a:rPr lang="en-US" b="0" i="1" dirty="0"/>
              <a:t>M</a:t>
            </a:r>
            <a:r>
              <a:rPr lang="en-US" b="0" i="1" baseline="-25000" dirty="0"/>
              <a:t>0</a:t>
            </a:r>
            <a:endParaRPr lang="en-US" b="0" dirty="0"/>
          </a:p>
          <a:p>
            <a:r>
              <a:rPr lang="en-US" dirty="0"/>
              <a:t>THEOREM 8</a:t>
            </a:r>
            <a:r>
              <a:rPr lang="en-US" b="0" dirty="0"/>
              <a:t>: 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Theorem 8 corresponds to the </a:t>
            </a:r>
            <a:r>
              <a:rPr lang="en-US" i="1" dirty="0"/>
              <a:t>Safety Property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087756-C030-4628-84CF-20592273B27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" y="3736731"/>
            <a:ext cx="6653507" cy="1655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EBF89F-DB4F-4DFD-8AE5-189C131484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72812"/>
            <a:ext cx="2613335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86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Assignment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6189" y="6300043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449288"/>
            <a:ext cx="8503920" cy="5076056"/>
          </a:xfrm>
        </p:spPr>
        <p:txBody>
          <a:bodyPr>
            <a:normAutofit/>
          </a:bodyPr>
          <a:lstStyle/>
          <a:p>
            <a:r>
              <a:rPr lang="en-US" dirty="0"/>
              <a:t>THEOREM 9</a:t>
            </a:r>
            <a:r>
              <a:rPr lang="en-US" b="0" dirty="0"/>
              <a:t>: 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dirty="0"/>
              <a:t>Theorem 9 corresponds to the </a:t>
            </a:r>
            <a:r>
              <a:rPr lang="en-US" i="1" dirty="0"/>
              <a:t>Completeness Property</a:t>
            </a:r>
          </a:p>
          <a:p>
            <a:endParaRPr lang="en-US" i="1" dirty="0"/>
          </a:p>
          <a:p>
            <a:r>
              <a:rPr lang="en-US" b="0" dirty="0"/>
              <a:t>Both these Theorems have been proven in Athena</a:t>
            </a:r>
          </a:p>
          <a:p>
            <a:endParaRPr lang="en-US" b="0" dirty="0"/>
          </a:p>
          <a:p>
            <a:pPr marL="0" indent="0">
              <a:buNone/>
            </a:pPr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66C5B-46AD-4C3E-BBE0-91D953450F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5" y="1916832"/>
            <a:ext cx="6653507" cy="1655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293560-35C7-497F-B64D-DA6FA203CEAC}"/>
              </a:ext>
            </a:extLst>
          </p:cNvPr>
          <p:cNvSpPr txBox="1"/>
          <p:nvPr/>
        </p:nvSpPr>
        <p:spPr>
          <a:xfrm>
            <a:off x="179512" y="5961489"/>
            <a:ext cx="6653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* Proofs available at: </a:t>
            </a:r>
            <a:r>
              <a:rPr lang="en-US" sz="1600" i="1" dirty="0">
                <a:hlinkClick r:id="rId4"/>
              </a:rPr>
              <a:t>http://wcl.cs.rpi.edu/pilots/fvcafp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53525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F3C5-2E9E-4C91-9AFC-F83B86BF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Assignment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05E75-A302-4224-AA44-29B5C49F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4B429-40D9-4E59-801D-EA5849AB8F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theorems in Athena 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442D2A-92E4-441E-8475-C1B59CE44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3475" y="1271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8644FA-0EC7-4E90-97F9-5B1C8BFE9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070573"/>
            <a:ext cx="6991350" cy="1590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A7E291-97E1-4DDB-ADC1-73564DA9A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391125"/>
            <a:ext cx="65246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27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dirty="0"/>
              <a:t>A proof of concept implementation was developed using Python</a:t>
            </a:r>
          </a:p>
          <a:p>
            <a:pPr algn="just"/>
            <a:endParaRPr lang="en-US" b="0" dirty="0"/>
          </a:p>
          <a:p>
            <a:pPr algn="just"/>
            <a:r>
              <a:rPr lang="en-US" b="0" dirty="0"/>
              <a:t>The implementation closely followed the Athena specifications</a:t>
            </a:r>
          </a:p>
          <a:p>
            <a:pPr algn="just"/>
            <a:endParaRPr lang="en-US" b="0" dirty="0"/>
          </a:p>
          <a:p>
            <a:pPr algn="just"/>
            <a:r>
              <a:rPr lang="en-US" b="0" dirty="0"/>
              <a:t>We used </a:t>
            </a:r>
            <a:r>
              <a:rPr lang="en-US" b="0" i="1" dirty="0"/>
              <a:t>D</a:t>
            </a:r>
            <a:r>
              <a:rPr lang="en-US" b="0" dirty="0"/>
              <a:t> = 1 nautical miles and </a:t>
            </a:r>
            <a:r>
              <a:rPr lang="en-US" b="0" i="1" dirty="0"/>
              <a:t>H</a:t>
            </a:r>
            <a:r>
              <a:rPr lang="en-US" b="0" dirty="0"/>
              <a:t> = 1000 feet</a:t>
            </a:r>
          </a:p>
          <a:p>
            <a:pPr algn="just"/>
            <a:endParaRPr lang="en-US" b="0" dirty="0"/>
          </a:p>
          <a:p>
            <a:pPr algn="just"/>
            <a:r>
              <a:rPr lang="en-US" b="0" dirty="0"/>
              <a:t>All flight-plans were at a constant altitude of 5000 feet</a:t>
            </a:r>
          </a:p>
          <a:p>
            <a:pPr algn="just"/>
            <a:endParaRPr lang="en-US" b="0" dirty="0"/>
          </a:p>
          <a:p>
            <a:pPr algn="just"/>
            <a:r>
              <a:rPr lang="en-US" b="0" dirty="0"/>
              <a:t>The wind velocity used was 0 </a:t>
            </a:r>
            <a:r>
              <a:rPr lang="en-US" b="0" dirty="0" err="1"/>
              <a:t>kts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25008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dirty="0"/>
              <a:t>First Scenario:</a:t>
            </a:r>
          </a:p>
          <a:p>
            <a:pPr lvl="1" algn="just"/>
            <a:r>
              <a:rPr lang="en-US" i="1" dirty="0"/>
              <a:t>F</a:t>
            </a:r>
            <a:r>
              <a:rPr lang="en-US" i="1" baseline="-25000" dirty="0"/>
              <a:t>0</a:t>
            </a:r>
            <a:r>
              <a:rPr lang="en-US" b="0" dirty="0"/>
              <a:t> and </a:t>
            </a:r>
            <a:r>
              <a:rPr lang="en-US" i="1" dirty="0"/>
              <a:t>F</a:t>
            </a:r>
            <a:r>
              <a:rPr lang="en-US" i="1" baseline="-25000" dirty="0"/>
              <a:t>1</a:t>
            </a:r>
            <a:r>
              <a:rPr lang="en-US" b="0" dirty="0"/>
              <a:t> were in conflict and our algorithm computed a solution assignment matrix</a:t>
            </a:r>
          </a:p>
        </p:txBody>
      </p:sp>
      <p:pic>
        <p:nvPicPr>
          <p:cNvPr id="8" name="Picture 7" descr="A picture containing sky, photo, electronics&#10;&#10;Description automatically generated">
            <a:extLst>
              <a:ext uri="{FF2B5EF4-FFF2-40B4-BE49-F238E27FC236}">
                <a16:creationId xmlns:a16="http://schemas.microsoft.com/office/drawing/2014/main" id="{4B8104CD-69FD-44C0-9712-CC3936589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25" y="3429000"/>
            <a:ext cx="4424545" cy="1719321"/>
          </a:xfrm>
          <a:prstGeom prst="rect">
            <a:avLst/>
          </a:prstGeom>
        </p:spPr>
      </p:pic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6FCBA020-9625-4386-8C44-4F0A7A528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64" y="2732609"/>
            <a:ext cx="4267749" cy="31121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95A97A2-8E70-4E08-AD0A-58C9FC6A2CCB}"/>
              </a:ext>
            </a:extLst>
          </p:cNvPr>
          <p:cNvSpPr/>
          <p:nvPr/>
        </p:nvSpPr>
        <p:spPr>
          <a:xfrm>
            <a:off x="8512498" y="3895236"/>
            <a:ext cx="360040" cy="324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135903-25D6-424A-AD2A-BE104F646738}"/>
              </a:ext>
            </a:extLst>
          </p:cNvPr>
          <p:cNvSpPr/>
          <p:nvPr/>
        </p:nvSpPr>
        <p:spPr>
          <a:xfrm>
            <a:off x="8512498" y="4300290"/>
            <a:ext cx="360040" cy="324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E289EA-4081-4E71-B6DF-AE9DB83A4113}"/>
              </a:ext>
            </a:extLst>
          </p:cNvPr>
          <p:cNvSpPr/>
          <p:nvPr/>
        </p:nvSpPr>
        <p:spPr>
          <a:xfrm>
            <a:off x="5321576" y="4703581"/>
            <a:ext cx="360040" cy="324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dirty="0"/>
              <a:t>Second Scenario:</a:t>
            </a:r>
          </a:p>
          <a:p>
            <a:pPr lvl="1" algn="just"/>
            <a:r>
              <a:rPr lang="en-US" b="0" dirty="0"/>
              <a:t>A third plan </a:t>
            </a:r>
            <a:r>
              <a:rPr lang="en-US" i="1" dirty="0"/>
              <a:t>F</a:t>
            </a:r>
            <a:r>
              <a:rPr lang="en-US" i="1" baseline="-25000" dirty="0"/>
              <a:t>2</a:t>
            </a:r>
            <a:r>
              <a:rPr lang="en-US" b="0" dirty="0"/>
              <a:t> was introduced, and our algorithm computed a solution assignment matrix</a:t>
            </a:r>
          </a:p>
        </p:txBody>
      </p:sp>
      <p:pic>
        <p:nvPicPr>
          <p:cNvPr id="10" name="Picture 9" descr="A close up of a telephone&#10;&#10;Description automatically generated">
            <a:extLst>
              <a:ext uri="{FF2B5EF4-FFF2-40B4-BE49-F238E27FC236}">
                <a16:creationId xmlns:a16="http://schemas.microsoft.com/office/drawing/2014/main" id="{0B01D3B9-382F-4DA1-B135-245E30081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42" y="3391437"/>
            <a:ext cx="4550217" cy="176575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6260C51-C9AA-474E-BCC9-1CE592187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99" y="2627747"/>
            <a:ext cx="4129302" cy="31055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AE8383E-6391-4082-80EB-B4F217B1FED2}"/>
              </a:ext>
            </a:extLst>
          </p:cNvPr>
          <p:cNvSpPr/>
          <p:nvPr/>
        </p:nvSpPr>
        <p:spPr>
          <a:xfrm>
            <a:off x="7524328" y="4701532"/>
            <a:ext cx="360040" cy="324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1DBEDD-8409-4485-9B87-2D775E038A4E}"/>
              </a:ext>
            </a:extLst>
          </p:cNvPr>
          <p:cNvSpPr/>
          <p:nvPr/>
        </p:nvSpPr>
        <p:spPr>
          <a:xfrm>
            <a:off x="8453315" y="4274314"/>
            <a:ext cx="360040" cy="324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51A610-5BA6-4F66-9785-B5A97E8B410F}"/>
              </a:ext>
            </a:extLst>
          </p:cNvPr>
          <p:cNvSpPr/>
          <p:nvPr/>
        </p:nvSpPr>
        <p:spPr>
          <a:xfrm>
            <a:off x="8450102" y="3855901"/>
            <a:ext cx="360040" cy="324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87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dirty="0"/>
              <a:t>Third Scenario:</a:t>
            </a:r>
          </a:p>
          <a:p>
            <a:pPr lvl="1" algn="just"/>
            <a:r>
              <a:rPr lang="en-US" b="0" dirty="0"/>
              <a:t>A fourth </a:t>
            </a:r>
            <a:r>
              <a:rPr lang="en-US" b="0"/>
              <a:t>plan </a:t>
            </a:r>
            <a:r>
              <a:rPr lang="en-US" i="1"/>
              <a:t>F</a:t>
            </a:r>
            <a:r>
              <a:rPr lang="en-US" i="1" baseline="-25000" dirty="0"/>
              <a:t>3</a:t>
            </a:r>
            <a:r>
              <a:rPr lang="en-US" b="0"/>
              <a:t> </a:t>
            </a:r>
            <a:r>
              <a:rPr lang="en-US" b="0" dirty="0"/>
              <a:t>was introduced, but there was no possible solution, so the algorithm returned </a:t>
            </a:r>
            <a:r>
              <a:rPr lang="en-US" i="1" dirty="0"/>
              <a:t>M</a:t>
            </a:r>
            <a:r>
              <a:rPr lang="en-US" i="1" baseline="-25000" dirty="0"/>
              <a:t>0</a:t>
            </a:r>
            <a:endParaRPr lang="en-US" i="1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9B95CDF5-6752-4FB5-98E8-30FFA4632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2" y="2690214"/>
            <a:ext cx="4062982" cy="2973364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849ACCC3-9BF5-455F-895F-F07C4E4E8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66" y="3261679"/>
            <a:ext cx="4665660" cy="182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55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0" dirty="0"/>
              <a:t>Third Scenario (augmented   ):</a:t>
            </a:r>
          </a:p>
          <a:p>
            <a:pPr lvl="1" algn="just"/>
            <a:r>
              <a:rPr lang="en-US" b="0" dirty="0"/>
              <a:t>We added a groundspeed of 60 </a:t>
            </a:r>
            <a:r>
              <a:rPr lang="en-US" b="0" dirty="0" err="1"/>
              <a:t>kts</a:t>
            </a:r>
            <a:r>
              <a:rPr lang="en-US" b="0" dirty="0"/>
              <a:t> to the vector of groundspeeds and a solution was found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CD5A6ECD-3283-4747-8F53-5F5B25ACC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133" y="3366491"/>
            <a:ext cx="4643735" cy="1822776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5461DED-5487-44FD-99FB-CD1491F9E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52" y="2690214"/>
            <a:ext cx="4062982" cy="2973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06F329-2BD9-471B-BF21-8C8079EDA4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92" y="1619611"/>
            <a:ext cx="119009" cy="24975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37F6D37-7585-44DA-8305-B15AAA3CF118}"/>
              </a:ext>
            </a:extLst>
          </p:cNvPr>
          <p:cNvSpPr/>
          <p:nvPr/>
        </p:nvSpPr>
        <p:spPr>
          <a:xfrm>
            <a:off x="5085888" y="4705480"/>
            <a:ext cx="360040" cy="324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5DFF7A-9BB9-4669-A277-3CBABACD50DA}"/>
              </a:ext>
            </a:extLst>
          </p:cNvPr>
          <p:cNvSpPr/>
          <p:nvPr/>
        </p:nvSpPr>
        <p:spPr>
          <a:xfrm>
            <a:off x="8048048" y="3852296"/>
            <a:ext cx="360040" cy="324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DDD6FD0-EF95-45BC-97B4-3B4B9AB6C409}"/>
              </a:ext>
            </a:extLst>
          </p:cNvPr>
          <p:cNvSpPr/>
          <p:nvPr/>
        </p:nvSpPr>
        <p:spPr>
          <a:xfrm>
            <a:off x="8476112" y="4277879"/>
            <a:ext cx="360040" cy="324600"/>
          </a:xfrm>
          <a:prstGeom prst="ellipse">
            <a:avLst/>
          </a:prstGeom>
          <a:solidFill>
            <a:schemeClr val="accent5">
              <a:lumMod val="60000"/>
              <a:lumOff val="4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4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386-6DF3-449A-BF45-87CB7038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851A1-DC6E-42C2-BCD0-C922C4B2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B2FB2-20FF-43ED-BC86-D1EEB8D913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0" dirty="0"/>
              <a:t>The algorithm can be effectively used to detect possible well-clear violations and compute solutions</a:t>
            </a:r>
          </a:p>
          <a:p>
            <a:endParaRPr lang="en-US" b="0" dirty="0"/>
          </a:p>
          <a:p>
            <a:r>
              <a:rPr lang="en-US" b="0" dirty="0"/>
              <a:t>The airspace density makes a significant impact on the availability of solutions</a:t>
            </a:r>
          </a:p>
          <a:p>
            <a:endParaRPr lang="en-US" b="0" dirty="0"/>
          </a:p>
          <a:p>
            <a:r>
              <a:rPr lang="en-US" b="0" dirty="0"/>
              <a:t>The range of values in    also plays an important role</a:t>
            </a:r>
          </a:p>
          <a:p>
            <a:endParaRPr lang="en-US" b="0" dirty="0"/>
          </a:p>
          <a:p>
            <a:r>
              <a:rPr lang="en-US" b="0" dirty="0"/>
              <a:t>Since                    , the wind conditions can be expected to considerably influence the solution space as well</a:t>
            </a:r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EC6C2-79C8-4D2A-A03F-0BE75D3AC5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93" y="4718453"/>
            <a:ext cx="1161186" cy="234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DA76B6-1267-44D2-B143-38289FE2D30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910120"/>
            <a:ext cx="100911" cy="2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38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Advantages:</a:t>
            </a:r>
          </a:p>
          <a:p>
            <a:pPr lvl="1" algn="just"/>
            <a:r>
              <a:rPr lang="en-US" b="0" dirty="0"/>
              <a:t>Formally verified strategic conflict avoidance</a:t>
            </a:r>
            <a:endParaRPr lang="en-US" dirty="0"/>
          </a:p>
          <a:p>
            <a:pPr lvl="1" algn="just"/>
            <a:r>
              <a:rPr lang="en-US" b="0" dirty="0"/>
              <a:t>Discretizing time into periods of interest allows conflict detection and avoidance for multi-segment flight-plans</a:t>
            </a:r>
          </a:p>
          <a:p>
            <a:pPr lvl="1" algn="just"/>
            <a:r>
              <a:rPr lang="en-US" b="0" dirty="0"/>
              <a:t>No spatial deviation from the proposed flight-plan</a:t>
            </a:r>
          </a:p>
          <a:p>
            <a:pPr lvl="1" algn="just"/>
            <a:r>
              <a:rPr lang="en-US" b="0" dirty="0"/>
              <a:t>Useful in terminal </a:t>
            </a:r>
            <a:r>
              <a:rPr lang="en-US" b="0" i="1" dirty="0"/>
              <a:t>STAR</a:t>
            </a:r>
            <a:r>
              <a:rPr lang="en-US" b="0" dirty="0"/>
              <a:t>s and urban environments which provide little room for spatial deviation (civilian applications of UAS such as package delivery)</a:t>
            </a:r>
            <a:endParaRPr lang="en-US" dirty="0"/>
          </a:p>
          <a:p>
            <a:pPr algn="just"/>
            <a:r>
              <a:rPr lang="en-US" dirty="0"/>
              <a:t>Limitations:</a:t>
            </a:r>
          </a:p>
          <a:p>
            <a:pPr lvl="1" algn="just"/>
            <a:r>
              <a:rPr lang="en-US" b="0" dirty="0"/>
              <a:t>Limited solution space may not always lead to a solution</a:t>
            </a:r>
          </a:p>
          <a:p>
            <a:pPr lvl="1" algn="just"/>
            <a:r>
              <a:rPr lang="en-US" b="0" dirty="0"/>
              <a:t>The assumption that traffic aircraft do not deviate from their flight-plans may not always be true</a:t>
            </a:r>
          </a:p>
          <a:p>
            <a:pPr lvl="1" algn="just"/>
            <a:r>
              <a:rPr lang="en-US" b="0" dirty="0"/>
              <a:t>Do not consider other options – up/down/left/right/holding maneuvers</a:t>
            </a:r>
          </a:p>
        </p:txBody>
      </p:sp>
    </p:spTree>
    <p:extLst>
      <p:ext uri="{BB962C8B-B14F-4D97-AF65-F5344CB8AC3E}">
        <p14:creationId xmlns:p14="http://schemas.microsoft.com/office/powerpoint/2010/main" val="324809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EE8A-6013-49B8-805E-DBB516E0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568C7-217A-4953-86DC-87F1E3A6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EF595-AF2F-4E6A-82A5-E0E692441CC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3766192" cy="4572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Urban Air Mobility</a:t>
            </a:r>
          </a:p>
          <a:p>
            <a:pPr lvl="1"/>
            <a:r>
              <a:rPr lang="en-US" b="0" dirty="0"/>
              <a:t>5000 aircraft in the sky  at peak operational times</a:t>
            </a:r>
          </a:p>
          <a:p>
            <a:pPr lvl="1"/>
            <a:r>
              <a:rPr lang="en-US" b="0" dirty="0"/>
              <a:t>Loss of </a:t>
            </a:r>
            <a:r>
              <a:rPr lang="en-US" b="0" i="1" dirty="0"/>
              <a:t>standard separation</a:t>
            </a:r>
            <a:r>
              <a:rPr lang="en-US" b="0" dirty="0"/>
              <a:t> increased by 10.6% in 2017</a:t>
            </a:r>
          </a:p>
          <a:p>
            <a:pPr lvl="1"/>
            <a:r>
              <a:rPr lang="en-US" b="0" dirty="0"/>
              <a:t>Expected to increase with the inclusion of UAS in the NAS</a:t>
            </a:r>
          </a:p>
          <a:p>
            <a:r>
              <a:rPr lang="en-US"/>
              <a:t>Current Air </a:t>
            </a:r>
            <a:r>
              <a:rPr lang="en-US" dirty="0"/>
              <a:t>Traffic Control</a:t>
            </a:r>
          </a:p>
          <a:p>
            <a:pPr lvl="1"/>
            <a:r>
              <a:rPr lang="en-US" b="0" dirty="0"/>
              <a:t>Not scalable</a:t>
            </a:r>
          </a:p>
          <a:p>
            <a:pPr lvl="1"/>
            <a:r>
              <a:rPr lang="en-US" b="0" dirty="0"/>
              <a:t>Centralized (518 ATC towers)</a:t>
            </a:r>
          </a:p>
          <a:p>
            <a:pPr lvl="1"/>
            <a:r>
              <a:rPr lang="en-US" b="0" dirty="0"/>
              <a:t>Not formally verifiable</a:t>
            </a:r>
          </a:p>
          <a:p>
            <a:pPr lvl="1"/>
            <a:r>
              <a:rPr lang="en-US" b="0" dirty="0"/>
              <a:t>Prone to human errors</a:t>
            </a:r>
          </a:p>
          <a:p>
            <a:pPr lvl="1"/>
            <a:endParaRPr lang="en-US" b="0" dirty="0"/>
          </a:p>
          <a:p>
            <a:pPr marL="274320" lvl="1" indent="0">
              <a:buNone/>
            </a:pPr>
            <a:endParaRPr lang="en-US" b="0" dirty="0"/>
          </a:p>
          <a:p>
            <a:pPr marL="274320" lvl="1" indent="0">
              <a:buNone/>
            </a:pPr>
            <a:endParaRPr lang="en-US" b="0" dirty="0"/>
          </a:p>
          <a:p>
            <a:endParaRPr lang="en-US" b="0" dirty="0"/>
          </a:p>
          <a:p>
            <a:pPr lvl="1"/>
            <a:endParaRPr lang="en-US" b="0" dirty="0"/>
          </a:p>
          <a:p>
            <a:pPr lvl="1"/>
            <a:endParaRPr lang="en-US" b="0" dirty="0"/>
          </a:p>
        </p:txBody>
      </p:sp>
      <p:pic>
        <p:nvPicPr>
          <p:cNvPr id="5" name="v5">
            <a:hlinkClick r:id="" action="ppaction://media"/>
            <a:extLst>
              <a:ext uri="{FF2B5EF4-FFF2-40B4-BE49-F238E27FC236}">
                <a16:creationId xmlns:a16="http://schemas.microsoft.com/office/drawing/2014/main" id="{979D6F9A-B54D-4D41-B046-EE5F11AB73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1920" y="1556792"/>
            <a:ext cx="5091910" cy="2869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AE996F-7608-44C4-A883-A4AC893C5515}"/>
              </a:ext>
            </a:extLst>
          </p:cNvPr>
          <p:cNvSpPr txBox="1"/>
          <p:nvPr/>
        </p:nvSpPr>
        <p:spPr>
          <a:xfrm>
            <a:off x="5508104" y="4418750"/>
            <a:ext cx="48402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Video created using images from www.flightradar24.com</a:t>
            </a:r>
          </a:p>
        </p:txBody>
      </p:sp>
    </p:spTree>
    <p:extLst>
      <p:ext uri="{BB962C8B-B14F-4D97-AF65-F5344CB8AC3E}">
        <p14:creationId xmlns:p14="http://schemas.microsoft.com/office/powerpoint/2010/main" val="118943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Related Work:</a:t>
            </a:r>
          </a:p>
          <a:p>
            <a:pPr lvl="1"/>
            <a:r>
              <a:rPr lang="en-US" b="0" i="1" dirty="0"/>
              <a:t>Muñoz et al. </a:t>
            </a:r>
            <a:r>
              <a:rPr lang="en-US" b="0" dirty="0"/>
              <a:t>- formally verified tactical collision avoidance </a:t>
            </a:r>
          </a:p>
          <a:p>
            <a:pPr lvl="2"/>
            <a:r>
              <a:rPr lang="en-US" dirty="0"/>
              <a:t>Tactical avoidance does not deal with entire flight-plans</a:t>
            </a:r>
          </a:p>
          <a:p>
            <a:pPr lvl="2"/>
            <a:r>
              <a:rPr lang="en-US" b="0" dirty="0"/>
              <a:t>Spatial deviation from flight path</a:t>
            </a:r>
          </a:p>
          <a:p>
            <a:pPr lvl="1"/>
            <a:r>
              <a:rPr lang="en-US" b="0" i="1" dirty="0"/>
              <a:t>Balachandran et al.</a:t>
            </a:r>
            <a:r>
              <a:rPr lang="en-US" b="0" dirty="0"/>
              <a:t> – used RAFT consensus for scheduling UAVs approaching an intersection</a:t>
            </a:r>
          </a:p>
          <a:p>
            <a:pPr lvl="2"/>
            <a:r>
              <a:rPr lang="en-US" dirty="0"/>
              <a:t>New waypoints to maximize arrival times</a:t>
            </a:r>
          </a:p>
          <a:p>
            <a:pPr lvl="1"/>
            <a:endParaRPr lang="en-US" dirty="0"/>
          </a:p>
          <a:p>
            <a:pPr lvl="1"/>
            <a:r>
              <a:rPr lang="en-US" b="0" dirty="0"/>
              <a:t>Spatial deviation may not always be possible in urban environments</a:t>
            </a:r>
            <a:r>
              <a:rPr lang="en-US" dirty="0"/>
              <a:t> </a:t>
            </a:r>
          </a:p>
          <a:p>
            <a:pPr marL="274320" lvl="1" indent="0" algn="just">
              <a:buNone/>
            </a:pPr>
            <a:r>
              <a:rPr lang="en-US" dirty="0"/>
              <a:t>  </a:t>
            </a:r>
            <a:endParaRPr lang="en-US" b="0" dirty="0"/>
          </a:p>
          <a:p>
            <a:pPr lvl="1" algn="just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7341668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386-6DF3-449A-BF45-87CB70383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851A1-DC6E-42C2-BCD0-C922C4B2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DB2FB2-20FF-43ED-BC86-D1EEB8D913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b="0" dirty="0"/>
          </a:p>
          <a:p>
            <a:endParaRPr lang="en-US" b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5301C52-949B-4529-B145-D5444F79E532}"/>
              </a:ext>
            </a:extLst>
          </p:cNvPr>
          <p:cNvSpPr txBox="1">
            <a:spLocks/>
          </p:cNvSpPr>
          <p:nvPr/>
        </p:nvSpPr>
        <p:spPr>
          <a:xfrm>
            <a:off x="296478" y="1527048"/>
            <a:ext cx="850392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7319997-7C70-463E-A9CB-04351A9645AA}"/>
              </a:ext>
            </a:extLst>
          </p:cNvPr>
          <p:cNvSpPr txBox="1">
            <a:spLocks/>
          </p:cNvSpPr>
          <p:nvPr/>
        </p:nvSpPr>
        <p:spPr>
          <a:xfrm>
            <a:off x="316552" y="1521296"/>
            <a:ext cx="850392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0" dirty="0"/>
              <a:t>The future of the NAS:</a:t>
            </a:r>
          </a:p>
          <a:p>
            <a:pPr lvl="1" algn="just"/>
            <a:r>
              <a:rPr lang="en-US" b="0" dirty="0"/>
              <a:t>Significant challenges in terms of air-traffic management</a:t>
            </a:r>
          </a:p>
          <a:p>
            <a:pPr lvl="1" algn="just"/>
            <a:r>
              <a:rPr lang="en-US" b="0" dirty="0"/>
              <a:t>ADS-B can be made a richer source of data for real-time tracking and conflict-management</a:t>
            </a:r>
          </a:p>
          <a:p>
            <a:pPr lvl="1" algn="just"/>
            <a:r>
              <a:rPr lang="en-US" b="0" dirty="0"/>
              <a:t>Smarter air traffic management protocols required to deal with high density of aircraft</a:t>
            </a:r>
          </a:p>
          <a:p>
            <a:pPr algn="just"/>
            <a:r>
              <a:rPr lang="en-US" b="0" dirty="0"/>
              <a:t>Future directions of work:</a:t>
            </a:r>
          </a:p>
          <a:p>
            <a:pPr lvl="1" algn="just"/>
            <a:r>
              <a:rPr lang="en-US" b="0" dirty="0"/>
              <a:t>Algorithm that relaxes the condition that traffic flight-plans are immutable</a:t>
            </a:r>
          </a:p>
          <a:p>
            <a:pPr lvl="1" algn="just"/>
            <a:r>
              <a:rPr lang="en-US" b="0" dirty="0"/>
              <a:t>Cooperative protocols where all aircraft reach a mutual agreement on a single set of allowed flight-plans</a:t>
            </a:r>
          </a:p>
          <a:p>
            <a:pPr lvl="1" algn="just"/>
            <a:endParaRPr lang="en-US" b="0" dirty="0"/>
          </a:p>
          <a:p>
            <a:pPr lvl="1" algn="just"/>
            <a:endParaRPr lang="en-US" b="0" dirty="0"/>
          </a:p>
          <a:p>
            <a:pPr lvl="1" algn="just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9107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00254" y="1412776"/>
            <a:ext cx="5672082" cy="5140424"/>
          </a:xfrm>
        </p:spPr>
        <p:txBody>
          <a:bodyPr>
            <a:normAutofit/>
          </a:bodyPr>
          <a:lstStyle/>
          <a:p>
            <a:r>
              <a:rPr lang="en-US" dirty="0"/>
              <a:t>Download open-source PILOTS at:</a:t>
            </a: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http://wcl.cs.rpi.edu/pilots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200" dirty="0"/>
              <a:t>Partial support from:</a:t>
            </a:r>
          </a:p>
          <a:p>
            <a:pPr marL="0" indent="0" algn="ctr">
              <a:buNone/>
            </a:pPr>
            <a:r>
              <a:rPr lang="en-US" sz="2200" dirty="0"/>
              <a:t>Air Force Office of Scientific Research </a:t>
            </a:r>
          </a:p>
          <a:p>
            <a:pPr marL="0" indent="0" algn="ctr">
              <a:buNone/>
            </a:pPr>
            <a:r>
              <a:rPr lang="en-US" sz="2200" dirty="0"/>
              <a:t>DDDAS Program</a:t>
            </a:r>
          </a:p>
          <a:p>
            <a:pPr marL="0" indent="0" algn="ctr">
              <a:buNone/>
            </a:pPr>
            <a:r>
              <a:rPr lang="en-US" sz="2200" dirty="0"/>
              <a:t>Dr. Frederica </a:t>
            </a:r>
            <a:r>
              <a:rPr lang="en-US" sz="2200" dirty="0" err="1"/>
              <a:t>Darema</a:t>
            </a:r>
            <a:r>
              <a:rPr lang="en-US" sz="2200" dirty="0"/>
              <a:t> &amp; Dr. </a:t>
            </a:r>
            <a:r>
              <a:rPr lang="en-US" dirty="0"/>
              <a:t>Erik </a:t>
            </a:r>
            <a:r>
              <a:rPr lang="en-US" dirty="0" err="1"/>
              <a:t>Blasch</a:t>
            </a:r>
            <a:endParaRPr lang="en-US" sz="2200" dirty="0"/>
          </a:p>
          <a:p>
            <a:pPr marL="0" indent="0" algn="ctr">
              <a:buNone/>
            </a:pPr>
            <a:r>
              <a:rPr lang="en-US" sz="2200" dirty="0"/>
              <a:t>(AFOSR Grant No. </a:t>
            </a:r>
            <a:r>
              <a:rPr lang="en-US" dirty="0"/>
              <a:t>FA9550-19-1-0054, </a:t>
            </a:r>
            <a:r>
              <a:rPr lang="en-US" dirty="0">
                <a:latin typeface="Calibri" charset="0"/>
              </a:rPr>
              <a:t>FA9550-15-1-0214,</a:t>
            </a:r>
            <a:r>
              <a:rPr lang="en-US" sz="2200" dirty="0"/>
              <a:t> FA9550-11-1-0332),</a:t>
            </a:r>
          </a:p>
          <a:p>
            <a:pPr marL="0" indent="0" algn="ctr">
              <a:buNone/>
            </a:pPr>
            <a:r>
              <a:rPr lang="en-US" dirty="0"/>
              <a:t>National Science Foundation</a:t>
            </a:r>
          </a:p>
          <a:p>
            <a:pPr marL="0" indent="0" algn="ctr">
              <a:buNone/>
            </a:pPr>
            <a:r>
              <a:rPr lang="en-US" dirty="0"/>
              <a:t>(NSF Grant Nos. - CNS 1816307, ECCS 1462342)</a:t>
            </a:r>
            <a:endParaRPr lang="en-US" sz="2200" dirty="0"/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Picture 4" descr="PDCS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81200"/>
            <a:ext cx="3000146" cy="3886200"/>
          </a:xfrm>
          <a:prstGeom prst="rect">
            <a:avLst/>
          </a:prstGeom>
        </p:spPr>
      </p:pic>
      <p:cxnSp>
        <p:nvCxnSpPr>
          <p:cNvPr id="7" name="Straight Connector 6"/>
          <p:cNvCxnSpPr>
            <a:cxnSpLocks/>
          </p:cNvCxnSpPr>
          <p:nvPr/>
        </p:nvCxnSpPr>
        <p:spPr>
          <a:xfrm>
            <a:off x="5872336" y="1412776"/>
            <a:ext cx="0" cy="49685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0" y="5943600"/>
            <a:ext cx="21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MIT Press, June 2013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1611868"/>
            <a:ext cx="200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Consider textbook: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2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810774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03" y="476672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Background – Cyber Physical Systems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774304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kumimoji="1" lang="en-US" altLang="ja-JP" sz="2800" b="0" dirty="0"/>
              <a:t>To facilitate development of smarter flight systems,</a:t>
            </a:r>
            <a:r>
              <a:rPr kumimoji="1" lang="ja-JP" altLang="en-US" sz="2800" b="0" dirty="0"/>
              <a:t> </a:t>
            </a:r>
            <a:r>
              <a:rPr kumimoji="1" lang="en-US" altLang="ja-JP" sz="2800" b="0" dirty="0"/>
              <a:t>we have previously investigated: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kumimoji="1" lang="en-US" altLang="ja-JP" sz="2400" i="1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PILOTS</a:t>
            </a:r>
            <a:r>
              <a:rPr kumimoji="1" lang="en-US" altLang="ja-JP" sz="24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kumimoji="1" lang="en-US" altLang="ja-JP" sz="2400" b="0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(</a:t>
            </a:r>
            <a:r>
              <a:rPr kumimoji="1" lang="en-US" altLang="ja-JP" sz="2400" dirty="0" err="1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P</a:t>
            </a:r>
            <a:r>
              <a:rPr kumimoji="1" lang="en-US" altLang="ja-JP" sz="2400" b="0" dirty="0" err="1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rogramm</a:t>
            </a:r>
            <a:r>
              <a:rPr kumimoji="1" lang="en-US" altLang="ja-JP" sz="2400" dirty="0" err="1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I</a:t>
            </a:r>
            <a:r>
              <a:rPr kumimoji="1" lang="en-US" altLang="ja-JP" sz="2400" b="0" dirty="0" err="1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ng</a:t>
            </a:r>
            <a:r>
              <a:rPr kumimoji="1" lang="en-US" altLang="ja-JP" sz="2400" b="0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1" lang="en-US" altLang="ja-JP" sz="2400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L</a:t>
            </a:r>
            <a:r>
              <a:rPr kumimoji="1" lang="en-US" altLang="ja-JP" sz="2400" b="0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anguage for </a:t>
            </a:r>
            <a:r>
              <a:rPr kumimoji="1" lang="en-US" altLang="ja-JP" sz="2400" b="0" dirty="0" err="1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spati</a:t>
            </a:r>
            <a:r>
              <a:rPr kumimoji="1" lang="en-US" altLang="ja-JP" sz="2400" dirty="0" err="1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O</a:t>
            </a:r>
            <a:r>
              <a:rPr kumimoji="1" lang="en-US" altLang="ja-JP" sz="2400" b="0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-</a:t>
            </a:r>
            <a:r>
              <a:rPr kumimoji="1" lang="en-US" altLang="ja-JP" sz="2400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T</a:t>
            </a:r>
            <a:r>
              <a:rPr kumimoji="1" lang="en-US" altLang="ja-JP" sz="2400" b="0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emporal data </a:t>
            </a:r>
            <a:r>
              <a:rPr kumimoji="1" lang="en-US" altLang="ja-JP" sz="2400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S</a:t>
            </a:r>
            <a:r>
              <a:rPr kumimoji="1" lang="en-US" altLang="ja-JP" sz="2400" b="0" dirty="0">
                <a:solidFill>
                  <a:schemeClr val="tx1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treaming applications</a:t>
            </a:r>
            <a:r>
              <a:rPr kumimoji="1" lang="en-US" altLang="ja-JP" sz="2400" b="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kumimoji="1" lang="en-US" altLang="ja-JP" sz="2400" b="0" dirty="0">
                <a:solidFill>
                  <a:schemeClr val="tx1"/>
                </a:solidFill>
              </a:rPr>
              <a:t>Error detection using </a:t>
            </a:r>
            <a:r>
              <a:rPr kumimoji="1" lang="en-US" altLang="ja-JP" sz="2400" i="1" dirty="0">
                <a:solidFill>
                  <a:schemeClr val="tx1"/>
                </a:solidFill>
              </a:rPr>
              <a:t>error signatures</a:t>
            </a:r>
            <a:r>
              <a:rPr kumimoji="1" lang="en-US" altLang="ja-JP" sz="2400" b="0" dirty="0">
                <a:solidFill>
                  <a:schemeClr val="tx1"/>
                </a:solidFill>
              </a:rPr>
              <a:t> and error correction based on </a:t>
            </a:r>
            <a:r>
              <a:rPr kumimoji="1" lang="en-US" altLang="ja-JP" sz="2400" i="1" dirty="0">
                <a:solidFill>
                  <a:schemeClr val="tx1"/>
                </a:solidFill>
              </a:rPr>
              <a:t>data redundancy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kumimoji="1" lang="en-US" altLang="ja-JP" sz="2400" b="0" dirty="0">
                <a:solidFill>
                  <a:schemeClr val="tx1"/>
                </a:solidFill>
              </a:rPr>
              <a:t>Machine learning techniques to infer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relationships 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aircraft sensor </a:t>
            </a:r>
            <a:r>
              <a:rPr kumimoji="1" lang="en-US" altLang="ja-JP" sz="2400" dirty="0"/>
              <a:t>data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offline supervised training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online prediction and learning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kumimoji="1" lang="en-US" altLang="ja-JP" sz="2400" i="1" dirty="0">
                <a:solidFill>
                  <a:schemeClr val="tx1"/>
                </a:solidFill>
              </a:rPr>
              <a:t>Trajectory Generation</a:t>
            </a:r>
            <a:r>
              <a:rPr kumimoji="1" lang="en-US" altLang="ja-JP" sz="2400" b="0" dirty="0">
                <a:solidFill>
                  <a:schemeClr val="tx1"/>
                </a:solidFill>
              </a:rPr>
              <a:t> for Fixed-Wing Aircraft in </a:t>
            </a:r>
            <a:r>
              <a:rPr kumimoji="1" lang="en-US" altLang="ja-JP" sz="2400" b="0" i="1" dirty="0">
                <a:solidFill>
                  <a:schemeClr val="tx1"/>
                </a:solidFill>
              </a:rPr>
              <a:t>LOT</a:t>
            </a:r>
            <a:r>
              <a:rPr kumimoji="1" lang="en-US" altLang="ja-JP" sz="2400" b="0" dirty="0">
                <a:solidFill>
                  <a:schemeClr val="tx1"/>
                </a:solidFill>
              </a:rPr>
              <a:t> Emergencies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kumimoji="1" lang="en-US" altLang="ja-JP" sz="2400" b="1" i="1" dirty="0">
                <a:solidFill>
                  <a:schemeClr val="tx1"/>
                </a:solidFill>
              </a:rPr>
              <a:t>Wind-aware</a:t>
            </a:r>
            <a:r>
              <a:rPr kumimoji="1" lang="en-US" altLang="ja-JP" sz="2400" b="0" dirty="0">
                <a:solidFill>
                  <a:schemeClr val="tx1"/>
                </a:solidFill>
              </a:rPr>
              <a:t> trajectories in the presence of constant, horizontal wind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Possible landing options for </a:t>
            </a:r>
            <a:r>
              <a:rPr kumimoji="1" lang="en-US" altLang="ja-JP" sz="2400" b="1" i="1" dirty="0"/>
              <a:t>US Airways 1549</a:t>
            </a:r>
            <a:endParaRPr kumimoji="1" lang="en-US" altLang="ja-JP" sz="2400" b="1" i="1" dirty="0">
              <a:solidFill>
                <a:schemeClr val="tx1"/>
              </a:solidFill>
            </a:endParaRPr>
          </a:p>
        </p:txBody>
      </p:sp>
      <p:pic>
        <p:nvPicPr>
          <p:cNvPr id="6" name="Picture 3" descr="C:\Users\shigeru\AppData\Local\Microsoft\Windows\Temporary Internet Files\Content.IE5\1EJSY5Z4\MC900231086[1].wmf">
            <a:extLst>
              <a:ext uri="{FF2B5EF4-FFF2-40B4-BE49-F238E27FC236}">
                <a16:creationId xmlns:a16="http://schemas.microsoft.com/office/drawing/2014/main" id="{9368B0F3-C310-4B15-9FDC-85EACF6F5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212976"/>
            <a:ext cx="1516303" cy="148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427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i="1" dirty="0"/>
              <a:t>Configuration</a:t>
            </a:r>
            <a:r>
              <a:rPr lang="en-US" b="0" dirty="0"/>
              <a:t> –                                   A vector where                           are the components of the position vector,    is the course,     is the groundspeed, and        is the vertical speed of an aircraft.</a:t>
            </a:r>
          </a:p>
          <a:p>
            <a:pPr algn="just"/>
            <a:r>
              <a:rPr lang="en-US" i="1" dirty="0"/>
              <a:t>State</a:t>
            </a:r>
            <a:r>
              <a:rPr lang="en-US" b="0" dirty="0"/>
              <a:t> –                                         A vector where the components of the ground-speed  are </a:t>
            </a:r>
          </a:p>
          <a:p>
            <a:pPr algn="just"/>
            <a:r>
              <a:rPr lang="en-US" i="1" dirty="0"/>
              <a:t>Waypoint</a:t>
            </a:r>
            <a:r>
              <a:rPr lang="en-US" b="0" dirty="0"/>
              <a:t> –                       A vector which represents the 3D position of an aircraft in the coordinate space</a:t>
            </a:r>
          </a:p>
          <a:p>
            <a:pPr algn="just"/>
            <a:r>
              <a:rPr lang="en-US" i="1" dirty="0"/>
              <a:t>Flight-plan</a:t>
            </a:r>
            <a:r>
              <a:rPr lang="en-US" b="0" dirty="0"/>
              <a:t> –             A vector containing a starting time and a vector of </a:t>
            </a:r>
            <a:r>
              <a:rPr lang="en-US" b="0" i="1" dirty="0"/>
              <a:t>n </a:t>
            </a:r>
            <a:r>
              <a:rPr lang="en-US" b="0" dirty="0"/>
              <a:t>configurations representing </a:t>
            </a:r>
            <a:r>
              <a:rPr lang="en-US" b="0" i="1" dirty="0"/>
              <a:t>n waypoints</a:t>
            </a:r>
          </a:p>
          <a:p>
            <a:pPr algn="just"/>
            <a:endParaRPr lang="en-US" b="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C537B-23DC-40A3-BAC1-E20607AC78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7" y="1628800"/>
            <a:ext cx="2052571" cy="265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A16D9-E1FF-4E97-94CD-DFBF4045EE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94" y="1628800"/>
            <a:ext cx="1581714" cy="249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377FA6-8654-4B66-B1B6-FFC29188466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96" y="1988840"/>
            <a:ext cx="139124" cy="1961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863CF4-74F2-4ED2-8CBE-CF2D00479FF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55" y="2350467"/>
            <a:ext cx="229638" cy="1659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6D921D-2E0E-4461-B23F-BEE362E3378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37" y="1628800"/>
            <a:ext cx="2052571" cy="2651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0A6CB8F-32A6-434A-95F6-22FEDB1EFB6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81277"/>
            <a:ext cx="2375161" cy="29165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A41226-88A6-4F84-9D36-001EB0654C2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550" y="2018959"/>
            <a:ext cx="211810" cy="18590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7DA132-B70F-4430-AFD4-97A7F342142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85" y="3044657"/>
            <a:ext cx="1158248" cy="2748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D4303C-EC31-47C8-BCA4-7793B9620A2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429000"/>
            <a:ext cx="1198476" cy="29165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D92538-E533-4EB2-9545-ABCDF9B457B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379" y="4149080"/>
            <a:ext cx="667429" cy="2544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465209B-88DD-4706-A6AC-5163B73B3ED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591" y="4941168"/>
            <a:ext cx="5617721" cy="126882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77CFA-0C3B-49BB-AC03-084F783123EC}"/>
              </a:ext>
            </a:extLst>
          </p:cNvPr>
          <p:cNvCxnSpPr>
            <a:cxnSpLocks/>
          </p:cNvCxnSpPr>
          <p:nvPr/>
        </p:nvCxnSpPr>
        <p:spPr>
          <a:xfrm flipH="1">
            <a:off x="1690583" y="5138530"/>
            <a:ext cx="5761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1DD451-569D-4E4E-811D-4A919E32E06B}"/>
              </a:ext>
            </a:extLst>
          </p:cNvPr>
          <p:cNvCxnSpPr>
            <a:cxnSpLocks/>
          </p:cNvCxnSpPr>
          <p:nvPr/>
        </p:nvCxnSpPr>
        <p:spPr>
          <a:xfrm flipH="1">
            <a:off x="1690583" y="5895934"/>
            <a:ext cx="5761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908174D-3E61-40E2-8205-A5F1CAD13263}"/>
              </a:ext>
            </a:extLst>
          </p:cNvPr>
          <p:cNvCxnSpPr>
            <a:cxnSpLocks/>
          </p:cNvCxnSpPr>
          <p:nvPr/>
        </p:nvCxnSpPr>
        <p:spPr>
          <a:xfrm flipH="1">
            <a:off x="1690583" y="4878491"/>
            <a:ext cx="57617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74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03920" cy="4572000"/>
          </a:xfrm>
        </p:spPr>
        <p:txBody>
          <a:bodyPr>
            <a:normAutofit/>
          </a:bodyPr>
          <a:lstStyle/>
          <a:p>
            <a:pPr algn="just"/>
            <a:r>
              <a:rPr lang="en-US" b="0" dirty="0"/>
              <a:t>Given the states of two aircraft at time </a:t>
            </a:r>
            <a:r>
              <a:rPr lang="en-US" b="0" i="1" dirty="0"/>
              <a:t>t</a:t>
            </a:r>
            <a:r>
              <a:rPr lang="en-US" b="0" i="1" baseline="-25000" dirty="0"/>
              <a:t>0 </a:t>
            </a:r>
            <a:r>
              <a:rPr lang="en-US" b="0" i="1" dirty="0"/>
              <a:t>, </a:t>
            </a:r>
            <a:r>
              <a:rPr lang="en-US" b="0" dirty="0"/>
              <a:t>their 2D position and velocity vectors can be computed:</a:t>
            </a:r>
          </a:p>
          <a:p>
            <a:pPr algn="just"/>
            <a:endParaRPr lang="en-US" b="0" dirty="0"/>
          </a:p>
          <a:p>
            <a:pPr algn="just"/>
            <a:endParaRPr lang="en-US" b="0" dirty="0"/>
          </a:p>
          <a:p>
            <a:pPr algn="just"/>
            <a:endParaRPr lang="en-US" b="0" dirty="0"/>
          </a:p>
          <a:p>
            <a:pPr marL="0" indent="0" algn="just">
              <a:buNone/>
            </a:pPr>
            <a:endParaRPr lang="en-US" b="0" dirty="0"/>
          </a:p>
          <a:p>
            <a:pPr marL="0" indent="0" algn="just">
              <a:buNone/>
            </a:pPr>
            <a:endParaRPr lang="en-US" b="0" dirty="0"/>
          </a:p>
          <a:p>
            <a:pPr marL="0" indent="0" algn="just">
              <a:buNone/>
            </a:pPr>
            <a:endParaRPr lang="en-US" b="0" dirty="0"/>
          </a:p>
          <a:p>
            <a:pPr algn="just"/>
            <a:r>
              <a:rPr lang="en-US" b="0" dirty="0"/>
              <a:t>Their relative position and velocity at time </a:t>
            </a:r>
            <a:r>
              <a:rPr lang="en-US" b="0" i="1" dirty="0"/>
              <a:t>t</a:t>
            </a:r>
            <a:r>
              <a:rPr lang="en-US" b="0" i="1" baseline="-25000" dirty="0"/>
              <a:t>0</a:t>
            </a:r>
            <a:r>
              <a:rPr lang="en-US" b="0" dirty="0"/>
              <a:t> can be computed as:</a:t>
            </a:r>
          </a:p>
          <a:p>
            <a:pPr algn="just"/>
            <a:endParaRPr lang="en-US" b="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517ABE-63B2-4C64-AB90-DC6E5AD63C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35271"/>
            <a:ext cx="6996513" cy="22840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3E132A-1A67-447B-8B1E-D0A5B55EC1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17" y="5152187"/>
            <a:ext cx="7688870" cy="6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35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03920" cy="4572000"/>
          </a:xfrm>
        </p:spPr>
        <p:txBody>
          <a:bodyPr>
            <a:normAutofit/>
          </a:bodyPr>
          <a:lstStyle/>
          <a:p>
            <a:pPr algn="just"/>
            <a:r>
              <a:rPr lang="en-US" b="0" dirty="0"/>
              <a:t>Assuming that both aircraft maintain </a:t>
            </a:r>
            <a:r>
              <a:rPr lang="en-US" b="0" i="1" dirty="0"/>
              <a:t>constant velocity</a:t>
            </a:r>
            <a:r>
              <a:rPr lang="en-US" b="0" dirty="0"/>
              <a:t> flight, their relative position and velocity at time </a:t>
            </a:r>
            <a:r>
              <a:rPr lang="en-US" b="0" i="1" dirty="0"/>
              <a:t>t &gt;= t</a:t>
            </a:r>
            <a:r>
              <a:rPr lang="en-US" b="0" i="1" baseline="-25000" dirty="0"/>
              <a:t>0 </a:t>
            </a:r>
            <a:r>
              <a:rPr lang="en-US" b="0" dirty="0"/>
              <a:t> can be computed:</a:t>
            </a:r>
          </a:p>
          <a:p>
            <a:pPr algn="just"/>
            <a:endParaRPr lang="en-US" b="0" i="1" dirty="0"/>
          </a:p>
          <a:p>
            <a:pPr algn="just"/>
            <a:endParaRPr lang="en-US" b="0" i="1" dirty="0"/>
          </a:p>
          <a:p>
            <a:pPr algn="just"/>
            <a:r>
              <a:rPr lang="en-US" b="0" dirty="0"/>
              <a:t>The </a:t>
            </a:r>
            <a:r>
              <a:rPr lang="en-US" i="1" dirty="0"/>
              <a:t>well-clear volume</a:t>
            </a:r>
            <a:r>
              <a:rPr lang="en-US" b="0" i="1" dirty="0"/>
              <a:t> </a:t>
            </a:r>
            <a:r>
              <a:rPr lang="en-US" b="0" dirty="0"/>
              <a:t> of an aircraft is defined as a cylinder of diameter </a:t>
            </a:r>
            <a:r>
              <a:rPr lang="en-US" b="0" i="1" dirty="0"/>
              <a:t>D </a:t>
            </a:r>
            <a:r>
              <a:rPr lang="en-US" b="0" dirty="0"/>
              <a:t>and height </a:t>
            </a:r>
            <a:r>
              <a:rPr lang="en-US" b="0" i="1" dirty="0"/>
              <a:t>H </a:t>
            </a:r>
            <a:r>
              <a:rPr lang="en-US" b="0" dirty="0"/>
              <a:t>around the center of the aircraft. </a:t>
            </a:r>
            <a:r>
              <a:rPr lang="en-US" b="0" i="1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B269D-D7F5-4267-85D7-7166A83418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04864"/>
            <a:ext cx="3980438" cy="724248"/>
          </a:xfrm>
          <a:prstGeom prst="rect">
            <a:avLst/>
          </a:prstGeom>
        </p:spPr>
      </p:pic>
      <p:pic>
        <p:nvPicPr>
          <p:cNvPr id="8" name="Picture 7" descr="A picture containing sky, indoor, table&#10;&#10;Description automatically generated">
            <a:extLst>
              <a:ext uri="{FF2B5EF4-FFF2-40B4-BE49-F238E27FC236}">
                <a16:creationId xmlns:a16="http://schemas.microsoft.com/office/drawing/2014/main" id="{688C71BC-33CF-4B4F-A637-59E94C6AF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077072"/>
            <a:ext cx="4648120" cy="214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7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03920" cy="5076056"/>
          </a:xfrm>
        </p:spPr>
        <p:txBody>
          <a:bodyPr>
            <a:normAutofit/>
          </a:bodyPr>
          <a:lstStyle/>
          <a:p>
            <a:pPr algn="just"/>
            <a:r>
              <a:rPr lang="en-US" i="1" dirty="0"/>
              <a:t>Period of interest</a:t>
            </a:r>
            <a:r>
              <a:rPr lang="en-US" b="0" dirty="0"/>
              <a:t> - a period of time when both aircraft are known to maintain constant velocity flight </a:t>
            </a:r>
          </a:p>
          <a:p>
            <a:pPr algn="just"/>
            <a:r>
              <a:rPr lang="en-US" b="0" dirty="0"/>
              <a:t>Given two flight-plans, a non-decreasing vector </a:t>
            </a:r>
            <a:r>
              <a:rPr lang="en-US" b="0" i="1" dirty="0"/>
              <a:t>T</a:t>
            </a:r>
            <a:r>
              <a:rPr lang="en-US" b="0" dirty="0"/>
              <a:t> of temporal points corresponding to the waypoints in each flight-plan can be computed</a:t>
            </a:r>
          </a:p>
          <a:p>
            <a:pPr algn="just"/>
            <a:r>
              <a:rPr lang="en-US" b="0" dirty="0"/>
              <a:t>The period between each consecutive temporal point in </a:t>
            </a:r>
            <a:r>
              <a:rPr lang="en-US" b="0" i="1" dirty="0"/>
              <a:t>T </a:t>
            </a:r>
            <a:r>
              <a:rPr lang="en-US" b="0" dirty="0"/>
              <a:t>is a period of interest</a:t>
            </a:r>
          </a:p>
          <a:p>
            <a:pPr algn="just"/>
            <a:endParaRPr lang="en-US" b="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76E02AB-24AE-49A0-A427-E697AC9AB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03257"/>
            <a:ext cx="5578829" cy="21340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F2E4A-9455-4777-9C91-E4623C5EA6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4923537"/>
            <a:ext cx="3439072" cy="2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54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2385392"/>
            <a:ext cx="8503920" cy="5076056"/>
          </a:xfrm>
        </p:spPr>
        <p:txBody>
          <a:bodyPr>
            <a:normAutofit/>
          </a:bodyPr>
          <a:lstStyle/>
          <a:p>
            <a:r>
              <a:rPr lang="en-US" b="0" dirty="0"/>
              <a:t>                                                                            </a:t>
            </a:r>
          </a:p>
          <a:p>
            <a:pPr lvl="1"/>
            <a:r>
              <a:rPr lang="en-US" dirty="0"/>
              <a:t>Input</a:t>
            </a:r>
            <a:r>
              <a:rPr lang="en-US" b="0" dirty="0"/>
              <a:t>: initial and final times </a:t>
            </a:r>
            <a:r>
              <a:rPr lang="en-US" b="0" i="1" dirty="0"/>
              <a:t>t</a:t>
            </a:r>
            <a:r>
              <a:rPr lang="en-US" b="0" i="1" baseline="-25000" dirty="0"/>
              <a:t>1 </a:t>
            </a:r>
            <a:r>
              <a:rPr lang="en-US" b="0" i="1" dirty="0"/>
              <a:t> </a:t>
            </a:r>
            <a:r>
              <a:rPr lang="en-US" b="0" dirty="0"/>
              <a:t>and</a:t>
            </a:r>
            <a:r>
              <a:rPr lang="en-US" b="0" i="1" dirty="0"/>
              <a:t> t</a:t>
            </a:r>
            <a:r>
              <a:rPr lang="en-US" b="0" i="1" baseline="-25000" dirty="0"/>
              <a:t>2 </a:t>
            </a:r>
            <a:r>
              <a:rPr lang="en-US" b="0" dirty="0"/>
              <a:t>for a period of interest, two flight-plans </a:t>
            </a:r>
            <a:r>
              <a:rPr lang="en-US" b="0" i="1" dirty="0"/>
              <a:t>F</a:t>
            </a:r>
            <a:r>
              <a:rPr lang="en-US" b="0" i="1" baseline="-25000" dirty="0"/>
              <a:t>a</a:t>
            </a:r>
            <a:r>
              <a:rPr lang="en-US" b="0" baseline="-25000" dirty="0"/>
              <a:t> </a:t>
            </a:r>
            <a:r>
              <a:rPr lang="en-US" b="0" dirty="0"/>
              <a:t>and </a:t>
            </a:r>
            <a:r>
              <a:rPr lang="en-US" b="0" i="1" dirty="0"/>
              <a:t>F</a:t>
            </a:r>
            <a:r>
              <a:rPr lang="en-US" b="0" i="1" baseline="-25000" dirty="0"/>
              <a:t>b</a:t>
            </a:r>
            <a:r>
              <a:rPr lang="en-US" b="0" baseline="-25000" dirty="0"/>
              <a:t> </a:t>
            </a:r>
            <a:r>
              <a:rPr lang="en-US" b="0" dirty="0"/>
              <a:t>, the horizontal and vertical thresholds </a:t>
            </a:r>
            <a:r>
              <a:rPr lang="en-US" b="0" i="1" dirty="0"/>
              <a:t>D</a:t>
            </a:r>
            <a:r>
              <a:rPr lang="en-US" b="0" dirty="0"/>
              <a:t> and </a:t>
            </a:r>
            <a:r>
              <a:rPr lang="en-US" b="0" i="1" dirty="0"/>
              <a:t>H</a:t>
            </a:r>
            <a:r>
              <a:rPr lang="en-US" b="0" dirty="0"/>
              <a:t> </a:t>
            </a:r>
          </a:p>
          <a:p>
            <a:pPr lvl="1"/>
            <a:r>
              <a:rPr lang="en-US" dirty="0"/>
              <a:t>Output: </a:t>
            </a:r>
            <a:r>
              <a:rPr lang="en-US" b="0" dirty="0"/>
              <a:t>TRUE if there exists a time </a:t>
            </a:r>
            <a:r>
              <a:rPr lang="en-US" b="0" i="1" dirty="0"/>
              <a:t>t </a:t>
            </a:r>
            <a:r>
              <a:rPr lang="en-US" b="0" dirty="0"/>
              <a:t>between </a:t>
            </a:r>
            <a:r>
              <a:rPr lang="en-US" b="0" i="1" dirty="0"/>
              <a:t>t</a:t>
            </a:r>
            <a:r>
              <a:rPr lang="en-US" b="0" i="1" baseline="-25000" dirty="0"/>
              <a:t>1 </a:t>
            </a:r>
            <a:r>
              <a:rPr lang="en-US" b="0" i="1" dirty="0"/>
              <a:t> </a:t>
            </a:r>
            <a:r>
              <a:rPr lang="en-US" b="0" dirty="0"/>
              <a:t>and</a:t>
            </a:r>
            <a:r>
              <a:rPr lang="en-US" b="0" i="1" dirty="0"/>
              <a:t> t</a:t>
            </a:r>
            <a:r>
              <a:rPr lang="en-US" b="0" i="1" baseline="-25000" dirty="0"/>
              <a:t>2  </a:t>
            </a:r>
            <a:r>
              <a:rPr lang="en-US" b="0" dirty="0"/>
              <a:t>such that there is a possible intersection of the well clear volumes. FALSE otherwise.</a:t>
            </a:r>
          </a:p>
          <a:p>
            <a:r>
              <a:rPr lang="en-US" dirty="0"/>
              <a:t>THEOREM 1</a:t>
            </a:r>
            <a:r>
              <a:rPr lang="en-US" b="0" dirty="0"/>
              <a:t>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17B992-ABF8-4FC1-A670-36593A7509D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2492896"/>
            <a:ext cx="4731886" cy="246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7457F0-F322-4F82-A86A-37080A1AEA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653136"/>
            <a:ext cx="5994668" cy="1159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D6DD98-8CC4-4012-9AC0-3A8AFC159466}"/>
              </a:ext>
            </a:extLst>
          </p:cNvPr>
          <p:cNvSpPr txBox="1"/>
          <p:nvPr/>
        </p:nvSpPr>
        <p:spPr>
          <a:xfrm>
            <a:off x="336032" y="1485945"/>
            <a:ext cx="7870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Some important functions:</a:t>
            </a:r>
          </a:p>
        </p:txBody>
      </p:sp>
    </p:spTree>
    <p:extLst>
      <p:ext uri="{BB962C8B-B14F-4D97-AF65-F5344CB8AC3E}">
        <p14:creationId xmlns:p14="http://schemas.microsoft.com/office/powerpoint/2010/main" val="211571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EE8A-6013-49B8-805E-DBB516E0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568C7-217A-4953-86DC-87F1E3A6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EF595-AF2F-4E6A-82A5-E0E692441CC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62244" y="1340768"/>
            <a:ext cx="8730236" cy="51125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Errors are catastrophic</a:t>
            </a:r>
          </a:p>
          <a:p>
            <a:pPr lvl="1"/>
            <a:r>
              <a:rPr lang="en-US" b="0" dirty="0"/>
              <a:t>1</a:t>
            </a:r>
            <a:r>
              <a:rPr lang="en-US" b="0" baseline="30000" dirty="0"/>
              <a:t>st</a:t>
            </a:r>
            <a:r>
              <a:rPr lang="en-US" b="0" dirty="0"/>
              <a:t> July 2002, </a:t>
            </a:r>
            <a:r>
              <a:rPr lang="en-US" b="0" dirty="0">
                <a:hlinkClick r:id="rId2"/>
              </a:rPr>
              <a:t>a Tu-154 and a Boeing 757 cargo jet collided in </a:t>
            </a:r>
            <a:r>
              <a:rPr lang="en-US" b="0" dirty="0" err="1">
                <a:hlinkClick r:id="rId2"/>
              </a:rPr>
              <a:t>Überlingen</a:t>
            </a:r>
            <a:endParaRPr lang="en-US" b="0" dirty="0"/>
          </a:p>
          <a:p>
            <a:pPr lvl="2"/>
            <a:r>
              <a:rPr lang="en-US" b="0" dirty="0"/>
              <a:t>Both aircraft crashed</a:t>
            </a:r>
            <a:r>
              <a:rPr lang="en-US" dirty="0"/>
              <a:t> – </a:t>
            </a:r>
            <a:r>
              <a:rPr lang="en-US" b="0" dirty="0"/>
              <a:t>69 fatalities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29</a:t>
            </a:r>
            <a:r>
              <a:rPr lang="en-US" b="0" baseline="30000" dirty="0"/>
              <a:t>th</a:t>
            </a:r>
            <a:r>
              <a:rPr lang="en-US" b="0" baseline="-25000" dirty="0"/>
              <a:t> </a:t>
            </a:r>
            <a:r>
              <a:rPr lang="en-US" b="0" dirty="0"/>
              <a:t> Sept. 2006, </a:t>
            </a:r>
            <a:r>
              <a:rPr lang="en-US" b="0" dirty="0">
                <a:hlinkClick r:id="rId3"/>
              </a:rPr>
              <a:t>Gol </a:t>
            </a:r>
            <a:r>
              <a:rPr lang="en-US" b="0" dirty="0" err="1">
                <a:hlinkClick r:id="rId3"/>
              </a:rPr>
              <a:t>Transportes</a:t>
            </a:r>
            <a:r>
              <a:rPr lang="en-US" b="0" dirty="0">
                <a:hlinkClick r:id="rId3"/>
              </a:rPr>
              <a:t> </a:t>
            </a:r>
            <a:r>
              <a:rPr lang="en-US" b="0" dirty="0" err="1">
                <a:hlinkClick r:id="rId3"/>
              </a:rPr>
              <a:t>Aéreos</a:t>
            </a:r>
            <a:r>
              <a:rPr lang="en-US" b="0" dirty="0">
                <a:hlinkClick r:id="rId3"/>
              </a:rPr>
              <a:t> 1907 collided with a business jet</a:t>
            </a:r>
            <a:endParaRPr lang="en-US" b="0" dirty="0"/>
          </a:p>
          <a:p>
            <a:pPr lvl="2"/>
            <a:r>
              <a:rPr lang="en-US" dirty="0"/>
              <a:t>The Boeing 737-8EH crashed – 154 fatalities</a:t>
            </a:r>
          </a:p>
          <a:p>
            <a:pPr lvl="1"/>
            <a:endParaRPr lang="en-US" dirty="0"/>
          </a:p>
          <a:p>
            <a:pPr lvl="1"/>
            <a:r>
              <a:rPr lang="en-US" b="0" dirty="0"/>
              <a:t>16</a:t>
            </a:r>
            <a:r>
              <a:rPr lang="en-US" b="0" baseline="30000" dirty="0"/>
              <a:t>th</a:t>
            </a:r>
            <a:r>
              <a:rPr lang="en-US" b="0" dirty="0"/>
              <a:t> Aug. 2015, a </a:t>
            </a:r>
            <a:r>
              <a:rPr lang="en-US" b="0" dirty="0">
                <a:hlinkClick r:id="rId4"/>
              </a:rPr>
              <a:t>C172 and a  </a:t>
            </a:r>
            <a:r>
              <a:rPr lang="en-US" b="0" dirty="0" err="1">
                <a:hlinkClick r:id="rId4"/>
              </a:rPr>
              <a:t>Sabreliner</a:t>
            </a:r>
            <a:r>
              <a:rPr lang="en-US" b="0" dirty="0">
                <a:hlinkClick r:id="rId4"/>
              </a:rPr>
              <a:t> 60SC collided near San Diego</a:t>
            </a:r>
            <a:endParaRPr lang="en-US" dirty="0"/>
          </a:p>
          <a:p>
            <a:pPr lvl="2"/>
            <a:r>
              <a:rPr lang="en-US" dirty="0"/>
              <a:t>The Cessna was destroyed – 5 fatalities</a:t>
            </a:r>
          </a:p>
          <a:p>
            <a:pPr lvl="2"/>
            <a:endParaRPr lang="en-US" dirty="0"/>
          </a:p>
          <a:p>
            <a:pPr lvl="1"/>
            <a:r>
              <a:rPr lang="en-US" b="0" dirty="0"/>
              <a:t>Investigations indicated ATC error in all cases </a:t>
            </a:r>
            <a:endParaRPr lang="en-US" dirty="0"/>
          </a:p>
          <a:p>
            <a:r>
              <a:rPr lang="en-US" dirty="0"/>
              <a:t>Need for</a:t>
            </a:r>
          </a:p>
          <a:p>
            <a:pPr lvl="1"/>
            <a:r>
              <a:rPr lang="en-US" b="0" dirty="0"/>
              <a:t>Decentralized, scalable, and smarter air traffic management</a:t>
            </a:r>
          </a:p>
          <a:p>
            <a:pPr lvl="1"/>
            <a:r>
              <a:rPr lang="en-US" b="0" dirty="0"/>
              <a:t>Provably correct strategic conflict management 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b="0" dirty="0"/>
          </a:p>
          <a:p>
            <a:pPr lvl="2"/>
            <a:endParaRPr lang="en-US" b="0" dirty="0"/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274320" lvl="1" indent="0">
              <a:buNone/>
            </a:pPr>
            <a:endParaRPr lang="en-US" b="0" dirty="0"/>
          </a:p>
          <a:p>
            <a:pPr marL="274320" lvl="1" indent="0">
              <a:buNone/>
            </a:pPr>
            <a:endParaRPr lang="en-US" b="0" dirty="0"/>
          </a:p>
          <a:p>
            <a:endParaRPr lang="en-US" b="0" dirty="0"/>
          </a:p>
          <a:p>
            <a:pPr lvl="1"/>
            <a:endParaRPr lang="en-US" b="0" dirty="0"/>
          </a:p>
          <a:p>
            <a:pPr lvl="1"/>
            <a:endParaRPr lang="en-US" b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BF57457-9789-4341-814A-B71BF6EAB89D}"/>
              </a:ext>
            </a:extLst>
          </p:cNvPr>
          <p:cNvSpPr txBox="1">
            <a:spLocks/>
          </p:cNvSpPr>
          <p:nvPr/>
        </p:nvSpPr>
        <p:spPr>
          <a:xfrm>
            <a:off x="162244" y="4162322"/>
            <a:ext cx="8658228" cy="207499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0" dirty="0"/>
          </a:p>
          <a:p>
            <a:pPr marL="0" indent="0">
              <a:buFont typeface="Wingdings 2"/>
              <a:buNone/>
            </a:pPr>
            <a:endParaRPr lang="en-US" b="0" dirty="0"/>
          </a:p>
          <a:p>
            <a:pPr marL="274320" lvl="1" indent="0">
              <a:buFont typeface="Wingdings"/>
              <a:buNone/>
            </a:pPr>
            <a:endParaRPr lang="en-US" b="0" dirty="0"/>
          </a:p>
          <a:p>
            <a:pPr marL="274320" lvl="1" indent="0">
              <a:buFont typeface="Wingdings"/>
              <a:buNone/>
            </a:pPr>
            <a:endParaRPr lang="en-US" b="0" dirty="0"/>
          </a:p>
          <a:p>
            <a:endParaRPr lang="en-US" b="0" dirty="0"/>
          </a:p>
          <a:p>
            <a:pPr lvl="1"/>
            <a:endParaRPr lang="en-US" b="0" dirty="0"/>
          </a:p>
          <a:p>
            <a:pPr lvl="1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75283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03920" cy="5076056"/>
          </a:xfrm>
        </p:spPr>
        <p:txBody>
          <a:bodyPr>
            <a:normAutofit/>
          </a:bodyPr>
          <a:lstStyle/>
          <a:p>
            <a:r>
              <a:rPr lang="en-US" b="0" dirty="0"/>
              <a:t>                                                                            </a:t>
            </a:r>
          </a:p>
          <a:p>
            <a:pPr lvl="1"/>
            <a:r>
              <a:rPr lang="en-US" dirty="0"/>
              <a:t>Input</a:t>
            </a:r>
            <a:r>
              <a:rPr lang="en-US" b="0" dirty="0"/>
              <a:t>: A vector of times </a:t>
            </a:r>
            <a:r>
              <a:rPr lang="en-US" b="0" i="1" dirty="0"/>
              <a:t>T</a:t>
            </a:r>
            <a:r>
              <a:rPr lang="en-US" b="0" dirty="0"/>
              <a:t>, two flight-plans </a:t>
            </a:r>
            <a:r>
              <a:rPr lang="en-US" b="0" i="1" dirty="0"/>
              <a:t>F</a:t>
            </a:r>
            <a:r>
              <a:rPr lang="en-US" b="0" i="1" baseline="-25000" dirty="0"/>
              <a:t>a</a:t>
            </a:r>
            <a:r>
              <a:rPr lang="en-US" b="0" baseline="-25000" dirty="0"/>
              <a:t> </a:t>
            </a:r>
            <a:r>
              <a:rPr lang="en-US" b="0" dirty="0"/>
              <a:t>and </a:t>
            </a:r>
            <a:r>
              <a:rPr lang="en-US" b="0" i="1" dirty="0"/>
              <a:t>F</a:t>
            </a:r>
            <a:r>
              <a:rPr lang="en-US" b="0" i="1" baseline="-25000" dirty="0"/>
              <a:t>b</a:t>
            </a:r>
            <a:r>
              <a:rPr lang="en-US" b="0" baseline="-25000" dirty="0"/>
              <a:t> </a:t>
            </a:r>
            <a:r>
              <a:rPr lang="en-US" b="0" dirty="0"/>
              <a:t>, the horizontal and vertical thresholds </a:t>
            </a:r>
            <a:r>
              <a:rPr lang="en-US" b="0" i="1" dirty="0"/>
              <a:t>D</a:t>
            </a:r>
            <a:r>
              <a:rPr lang="en-US" b="0" dirty="0"/>
              <a:t> and </a:t>
            </a:r>
            <a:r>
              <a:rPr lang="en-US" b="0" i="1" dirty="0"/>
              <a:t>H</a:t>
            </a:r>
            <a:r>
              <a:rPr lang="en-US" b="0" dirty="0"/>
              <a:t> </a:t>
            </a:r>
          </a:p>
          <a:p>
            <a:pPr lvl="1"/>
            <a:r>
              <a:rPr lang="en-US" dirty="0"/>
              <a:t>Output: </a:t>
            </a:r>
            <a:r>
              <a:rPr lang="en-US" b="0" dirty="0"/>
              <a:t>TRUE if there exists a possible intersection of the well clear volume between any two consecutive elements of </a:t>
            </a:r>
            <a:r>
              <a:rPr lang="en-US" b="0" i="1" dirty="0"/>
              <a:t>T</a:t>
            </a:r>
            <a:r>
              <a:rPr lang="en-US" b="0" dirty="0"/>
              <a:t>.</a:t>
            </a:r>
          </a:p>
          <a:p>
            <a:r>
              <a:rPr lang="en-US" dirty="0"/>
              <a:t>THEOREM 2</a:t>
            </a:r>
            <a:r>
              <a:rPr lang="en-US" b="0" dirty="0"/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79EC-F64C-435D-BE0D-B56ACF4D87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1484784"/>
            <a:ext cx="3622248" cy="24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42906C-4B71-4920-AD2D-0120A4383C4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85" y="3587726"/>
            <a:ext cx="5662479" cy="241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42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03920" cy="5076056"/>
          </a:xfrm>
        </p:spPr>
        <p:txBody>
          <a:bodyPr>
            <a:normAutofit/>
          </a:bodyPr>
          <a:lstStyle/>
          <a:p>
            <a:r>
              <a:rPr lang="en-US" b="0" dirty="0"/>
              <a:t>                                                                            </a:t>
            </a:r>
          </a:p>
          <a:p>
            <a:pPr lvl="1"/>
            <a:r>
              <a:rPr lang="en-US" dirty="0"/>
              <a:t>Input</a:t>
            </a:r>
            <a:r>
              <a:rPr lang="en-US" b="0" dirty="0"/>
              <a:t>: Two flight-plans </a:t>
            </a:r>
            <a:r>
              <a:rPr lang="en-US" b="0" i="1" dirty="0"/>
              <a:t>F</a:t>
            </a:r>
            <a:r>
              <a:rPr lang="en-US" b="0" i="1" baseline="-25000" dirty="0"/>
              <a:t>a</a:t>
            </a:r>
            <a:r>
              <a:rPr lang="en-US" b="0" baseline="-25000" dirty="0"/>
              <a:t> </a:t>
            </a:r>
            <a:r>
              <a:rPr lang="en-US" b="0" dirty="0"/>
              <a:t>and </a:t>
            </a:r>
            <a:r>
              <a:rPr lang="en-US" b="0" i="1" dirty="0"/>
              <a:t>F</a:t>
            </a:r>
            <a:r>
              <a:rPr lang="en-US" b="0" i="1" baseline="-25000" dirty="0"/>
              <a:t>b</a:t>
            </a:r>
            <a:r>
              <a:rPr lang="en-US" b="0" baseline="-25000" dirty="0"/>
              <a:t> </a:t>
            </a:r>
            <a:r>
              <a:rPr lang="en-US" b="0" dirty="0"/>
              <a:t>, the horizontal and vertical thresholds </a:t>
            </a:r>
            <a:r>
              <a:rPr lang="en-US" b="0" i="1" dirty="0"/>
              <a:t>D</a:t>
            </a:r>
            <a:r>
              <a:rPr lang="en-US" b="0" dirty="0"/>
              <a:t> and </a:t>
            </a:r>
            <a:r>
              <a:rPr lang="en-US" b="0" i="1" dirty="0"/>
              <a:t>H</a:t>
            </a:r>
            <a:r>
              <a:rPr lang="en-US" b="0" dirty="0"/>
              <a:t> </a:t>
            </a:r>
          </a:p>
          <a:p>
            <a:pPr lvl="1"/>
            <a:r>
              <a:rPr lang="en-US" dirty="0"/>
              <a:t>Output: </a:t>
            </a:r>
            <a:r>
              <a:rPr lang="en-US" b="0" dirty="0"/>
              <a:t>TRUE if there exists a possible intersection of the well clear volume between </a:t>
            </a:r>
            <a:r>
              <a:rPr lang="en-US" b="0" i="1" dirty="0"/>
              <a:t>F</a:t>
            </a:r>
            <a:r>
              <a:rPr lang="en-US" b="0" i="1" baseline="-25000" dirty="0"/>
              <a:t>a</a:t>
            </a:r>
            <a:r>
              <a:rPr lang="en-US" b="0" baseline="-25000" dirty="0"/>
              <a:t> </a:t>
            </a:r>
            <a:r>
              <a:rPr lang="en-US" b="0" dirty="0"/>
              <a:t>and </a:t>
            </a:r>
            <a:r>
              <a:rPr lang="en-US" b="0" i="1" dirty="0"/>
              <a:t>F</a:t>
            </a:r>
            <a:r>
              <a:rPr lang="en-US" b="0" i="1" baseline="-25000" dirty="0"/>
              <a:t>b</a:t>
            </a:r>
            <a:r>
              <a:rPr lang="en-US" b="0" dirty="0"/>
              <a:t>. FALSE otherwise.</a:t>
            </a:r>
          </a:p>
          <a:p>
            <a:r>
              <a:rPr lang="en-US" dirty="0"/>
              <a:t>THEOREM 3</a:t>
            </a:r>
            <a:r>
              <a:rPr lang="en-US" b="0" dirty="0"/>
              <a:t>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3D86D-50E4-4378-BA05-E5035E47C4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1484783"/>
            <a:ext cx="2861258" cy="24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F351B-47B0-4EF4-9F54-4A875C5438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08" y="3661913"/>
            <a:ext cx="6163812" cy="113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30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Aware Flight-planning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377280"/>
            <a:ext cx="8590728" cy="5076056"/>
          </a:xfrm>
        </p:spPr>
        <p:txBody>
          <a:bodyPr>
            <a:normAutofit/>
          </a:bodyPr>
          <a:lstStyle/>
          <a:p>
            <a:r>
              <a:rPr lang="en-US" dirty="0"/>
              <a:t>The problem statement: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strategy: </a:t>
            </a:r>
          </a:p>
          <a:p>
            <a:pPr lvl="1"/>
            <a:r>
              <a:rPr lang="en-US" b="0" dirty="0"/>
              <a:t>Let </a:t>
            </a:r>
            <a:r>
              <a:rPr lang="en-US" b="0" i="1" dirty="0"/>
              <a:t>F</a:t>
            </a:r>
            <a:r>
              <a:rPr lang="en-US" b="0" i="1" baseline="-25000" dirty="0"/>
              <a:t>b</a:t>
            </a:r>
            <a:r>
              <a:rPr lang="en-US" b="0" baseline="-25000" dirty="0"/>
              <a:t> </a:t>
            </a:r>
            <a:r>
              <a:rPr lang="en-US" b="0" dirty="0"/>
              <a:t> be a flight-plan in</a:t>
            </a:r>
          </a:p>
          <a:p>
            <a:pPr lvl="1"/>
            <a:r>
              <a:rPr lang="en-US" b="0" dirty="0"/>
              <a:t>If </a:t>
            </a:r>
            <a:r>
              <a:rPr lang="en-US" b="0" i="1" dirty="0"/>
              <a:t>F</a:t>
            </a:r>
            <a:r>
              <a:rPr lang="en-US" b="0" i="1" baseline="-25000" dirty="0"/>
              <a:t>a</a:t>
            </a:r>
            <a:r>
              <a:rPr lang="en-US" b="0" dirty="0"/>
              <a:t> and </a:t>
            </a:r>
            <a:r>
              <a:rPr lang="en-US" b="0" i="1" dirty="0"/>
              <a:t>F</a:t>
            </a:r>
            <a:r>
              <a:rPr lang="en-US" b="0" i="1" baseline="-25000" dirty="0"/>
              <a:t>b</a:t>
            </a:r>
            <a:r>
              <a:rPr lang="en-US" b="0" dirty="0"/>
              <a:t> are in conflict, there is a time </a:t>
            </a:r>
            <a:r>
              <a:rPr lang="en-US" b="0" i="1" dirty="0"/>
              <a:t>t</a:t>
            </a:r>
            <a:r>
              <a:rPr lang="en-US" b="0" dirty="0"/>
              <a:t> :</a:t>
            </a:r>
          </a:p>
          <a:p>
            <a:pPr lvl="1"/>
            <a:r>
              <a:rPr lang="en-US" b="0" dirty="0"/>
              <a:t>To resolve this conflict, the ground-speed between the waypoints of </a:t>
            </a:r>
            <a:r>
              <a:rPr lang="en-US" b="0" i="1" dirty="0"/>
              <a:t>F</a:t>
            </a:r>
            <a:r>
              <a:rPr lang="en-US" b="0" i="1" baseline="-25000" dirty="0"/>
              <a:t>a</a:t>
            </a:r>
            <a:r>
              <a:rPr lang="en-US" b="0" i="1" dirty="0"/>
              <a:t> </a:t>
            </a:r>
            <a:r>
              <a:rPr lang="en-US" b="0" dirty="0"/>
              <a:t>can be changed to prevent any violations of the horizontal threshold</a:t>
            </a:r>
          </a:p>
          <a:p>
            <a:pPr lvl="1"/>
            <a:r>
              <a:rPr lang="en-US" b="0" dirty="0"/>
              <a:t>Given a vector of         allowed airspeeds for the </a:t>
            </a:r>
            <a:r>
              <a:rPr lang="en-US" b="0" dirty="0" err="1"/>
              <a:t>ownship</a:t>
            </a:r>
            <a:r>
              <a:rPr lang="en-US" b="0" dirty="0"/>
              <a:t> and the wind vector      , a vector                      of possible ground-speeds can be computed. </a:t>
            </a:r>
          </a:p>
          <a:p>
            <a:pPr lvl="1"/>
            <a:r>
              <a:rPr lang="en-US" b="0" dirty="0"/>
              <a:t>To retain the 3D profile of the proposed flight-plan, the vertical speed between waypoints need to be adjusted accordingly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D2F76F-4E0A-4978-AAED-D83D205991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44824"/>
            <a:ext cx="8397401" cy="1152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0DDCBB-A858-4330-AD11-6788258FA5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475655"/>
            <a:ext cx="188069" cy="210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5B10B-B13D-46F6-92C4-5B4720FD4F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83" y="3858928"/>
            <a:ext cx="1984672" cy="2152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AD6A83-B6DD-4AF2-AF6E-20EB16B528B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44" y="4869160"/>
            <a:ext cx="379427" cy="2270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C4B466-AB55-48DB-A5ED-611BDD33F77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609" y="5258930"/>
            <a:ext cx="198095" cy="1142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7DE97B-A2AF-4B78-8F0C-1C597E2017A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84" y="5188645"/>
            <a:ext cx="1161186" cy="23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16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Matrix Assignment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2241376"/>
            <a:ext cx="8503920" cy="5076056"/>
          </a:xfrm>
        </p:spPr>
        <p:txBody>
          <a:bodyPr>
            <a:normAutofit/>
          </a:bodyPr>
          <a:lstStyle/>
          <a:p>
            <a:r>
              <a:rPr lang="en-US" b="0" dirty="0"/>
              <a:t>                         returns TRUE </a:t>
            </a:r>
            <a:r>
              <a:rPr lang="en-US" b="0" dirty="0" err="1"/>
              <a:t>iff</a:t>
            </a:r>
            <a:r>
              <a:rPr lang="en-US" b="0" dirty="0"/>
              <a:t> the </a:t>
            </a:r>
            <a:r>
              <a:rPr lang="en-US" b="0" i="1" dirty="0" err="1"/>
              <a:t>r</a:t>
            </a:r>
            <a:r>
              <a:rPr lang="en-US" b="0" i="1" baseline="30000" dirty="0" err="1"/>
              <a:t>th</a:t>
            </a:r>
            <a:r>
              <a:rPr lang="en-US" b="0" i="1" baseline="30000" dirty="0"/>
              <a:t> </a:t>
            </a:r>
            <a:r>
              <a:rPr lang="en-US" b="0" i="1" dirty="0"/>
              <a:t> </a:t>
            </a:r>
            <a:r>
              <a:rPr lang="en-US" b="0" dirty="0"/>
              <a:t>row has been assigned a 1</a:t>
            </a:r>
          </a:p>
          <a:p>
            <a:r>
              <a:rPr lang="en-US" b="0" dirty="0"/>
              <a:t>                              returns the first unassigned row of </a:t>
            </a:r>
            <a:r>
              <a:rPr lang="en-US" b="0" i="1" dirty="0"/>
              <a:t>M </a:t>
            </a:r>
          </a:p>
          <a:p>
            <a:r>
              <a:rPr lang="en-US" b="0" dirty="0"/>
              <a:t>                         returns an intermediate flight-plan corresponding to the assignment matrix </a:t>
            </a:r>
            <a:r>
              <a:rPr lang="en-US" b="0" i="1" dirty="0"/>
              <a:t>M</a:t>
            </a:r>
          </a:p>
          <a:p>
            <a:r>
              <a:rPr lang="en-US" b="0" i="1" dirty="0"/>
              <a:t>                      </a:t>
            </a:r>
            <a:r>
              <a:rPr lang="en-US" b="0" dirty="0"/>
              <a:t>sets 1 to the cell </a:t>
            </a:r>
            <a:r>
              <a:rPr lang="en-US" b="0" i="1" dirty="0"/>
              <a:t>M[</a:t>
            </a:r>
            <a:r>
              <a:rPr lang="en-US" b="0" i="1" dirty="0" err="1"/>
              <a:t>r,c</a:t>
            </a:r>
            <a:r>
              <a:rPr lang="en-US" b="0" i="1" dirty="0"/>
              <a:t>]</a:t>
            </a:r>
          </a:p>
          <a:p>
            <a:r>
              <a:rPr lang="en-US" b="0" i="1" dirty="0"/>
              <a:t>                            </a:t>
            </a:r>
            <a:r>
              <a:rPr lang="en-US" b="0" dirty="0"/>
              <a:t>returns the index of a value in the ground-speed vector</a:t>
            </a:r>
            <a:endParaRPr lang="en-US" b="0" i="1" dirty="0"/>
          </a:p>
          <a:p>
            <a:endParaRPr lang="en-US" b="0" i="1" dirty="0"/>
          </a:p>
          <a:p>
            <a:endParaRPr lang="en-US" b="0" i="1" dirty="0"/>
          </a:p>
          <a:p>
            <a:endParaRPr lang="en-US" b="0" i="1" dirty="0"/>
          </a:p>
          <a:p>
            <a:endParaRPr lang="en-US" b="0" dirty="0"/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6DD98-8CC4-4012-9AC0-3A8AFC159466}"/>
              </a:ext>
            </a:extLst>
          </p:cNvPr>
          <p:cNvSpPr txBox="1"/>
          <p:nvPr/>
        </p:nvSpPr>
        <p:spPr>
          <a:xfrm>
            <a:off x="336032" y="1485945"/>
            <a:ext cx="7870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Calibri" panose="020F0502020204030204" pitchFamily="34" charset="0"/>
                <a:cs typeface="Calibri" panose="020F0502020204030204" pitchFamily="34" charset="0"/>
              </a:rPr>
              <a:t>Some more functions: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ED4362-8DD5-4541-A54A-12029597C78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29331"/>
            <a:ext cx="1532038" cy="2564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77464B-2618-4792-B259-CB853A21517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67" y="2751838"/>
            <a:ext cx="1822476" cy="2331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FDE2D2-A452-43B2-88E8-DEE95421E5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4" y="3165720"/>
            <a:ext cx="1552577" cy="2352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CC3D05-77B4-457D-88C0-865FE483DC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85" y="3874971"/>
            <a:ext cx="1380444" cy="2367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9AA7F9-528D-4576-9953-36083214E89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2" y="4293766"/>
            <a:ext cx="1722426" cy="24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4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Assignment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6189" y="6300043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449288"/>
            <a:ext cx="8503920" cy="5076056"/>
          </a:xfrm>
        </p:spPr>
        <p:txBody>
          <a:bodyPr>
            <a:normAutofit/>
          </a:bodyPr>
          <a:lstStyle/>
          <a:p>
            <a:r>
              <a:rPr lang="en-US" b="0" dirty="0"/>
              <a:t>                                                                            </a:t>
            </a:r>
          </a:p>
          <a:p>
            <a:pPr lvl="1"/>
            <a:r>
              <a:rPr lang="en-US" dirty="0"/>
              <a:t>Input</a:t>
            </a:r>
            <a:r>
              <a:rPr lang="en-US" b="0" dirty="0"/>
              <a:t>: An assignment matrix , the proposed flight-plan, the set of traffic flight-plans, the vector of ground-speeds, and the thresholds </a:t>
            </a:r>
            <a:r>
              <a:rPr lang="en-US" b="0" i="1" dirty="0"/>
              <a:t>D</a:t>
            </a:r>
            <a:r>
              <a:rPr lang="en-US" b="0" dirty="0"/>
              <a:t> and </a:t>
            </a:r>
            <a:r>
              <a:rPr lang="en-US" b="0" i="1" dirty="0"/>
              <a:t>H</a:t>
            </a:r>
            <a:r>
              <a:rPr lang="en-US" b="0" dirty="0"/>
              <a:t> </a:t>
            </a:r>
          </a:p>
          <a:p>
            <a:pPr lvl="1"/>
            <a:r>
              <a:rPr lang="en-US" dirty="0"/>
              <a:t>Output: </a:t>
            </a:r>
            <a:r>
              <a:rPr lang="en-US" b="0" dirty="0"/>
              <a:t>TRUE </a:t>
            </a:r>
            <a:r>
              <a:rPr lang="en-US" b="0" dirty="0" err="1"/>
              <a:t>iff</a:t>
            </a:r>
            <a:r>
              <a:rPr lang="en-US" b="0" dirty="0"/>
              <a:t> the intermediate flight-plan corresponding to the assignment matrix is safe.</a:t>
            </a:r>
          </a:p>
          <a:p>
            <a:r>
              <a:rPr lang="en-US" dirty="0"/>
              <a:t>THEOREM 5</a:t>
            </a:r>
            <a:r>
              <a:rPr lang="en-US" b="0" dirty="0"/>
              <a:t>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08F57B-158A-4969-B3E6-58AE1591FE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1556792"/>
            <a:ext cx="3895468" cy="256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EB0759-2113-429F-B5E5-F8AB334ECF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7232005" cy="118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32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Assignment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6189" y="6300043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449288"/>
            <a:ext cx="8503920" cy="5076056"/>
          </a:xfrm>
        </p:spPr>
        <p:txBody>
          <a:bodyPr>
            <a:normAutofit/>
          </a:bodyPr>
          <a:lstStyle/>
          <a:p>
            <a:r>
              <a:rPr lang="en-US" b="0" dirty="0"/>
              <a:t>                                                                            </a:t>
            </a:r>
          </a:p>
          <a:p>
            <a:pPr lvl="1"/>
            <a:r>
              <a:rPr lang="en-US" dirty="0"/>
              <a:t>Input</a:t>
            </a:r>
            <a:r>
              <a:rPr lang="en-US" b="0" dirty="0"/>
              <a:t>: An assignment matrix  </a:t>
            </a:r>
          </a:p>
          <a:p>
            <a:pPr lvl="1"/>
            <a:r>
              <a:rPr lang="en-US" dirty="0"/>
              <a:t>Output: </a:t>
            </a:r>
            <a:r>
              <a:rPr lang="en-US" b="0" dirty="0"/>
              <a:t>TRUE </a:t>
            </a:r>
            <a:r>
              <a:rPr lang="en-US" b="0" dirty="0" err="1"/>
              <a:t>iff</a:t>
            </a:r>
            <a:r>
              <a:rPr lang="en-US" b="0" dirty="0"/>
              <a:t> all the rows have been assigned a ground-speed.</a:t>
            </a:r>
          </a:p>
          <a:p>
            <a:r>
              <a:rPr lang="en-US" dirty="0"/>
              <a:t>THEOREM 6</a:t>
            </a:r>
            <a:r>
              <a:rPr lang="en-US" b="0" dirty="0"/>
              <a:t>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68159C-8F92-4E1B-97CB-013E8BC8DE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94" y="1556792"/>
            <a:ext cx="1694629" cy="2547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E5FD12-4522-44C3-A3A6-D6EAD2E5987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996952"/>
            <a:ext cx="3326478" cy="11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75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Matrix Assignment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46189" y="6300043"/>
            <a:ext cx="457200" cy="441325"/>
          </a:xfrm>
        </p:spPr>
        <p:txBody>
          <a:bodyPr/>
          <a:lstStyle/>
          <a:p>
            <a:fld id="{A54BA002-BC84-4556-89EC-6AAD3866AF3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449288"/>
            <a:ext cx="8503920" cy="5076056"/>
          </a:xfrm>
        </p:spPr>
        <p:txBody>
          <a:bodyPr>
            <a:normAutofit/>
          </a:bodyPr>
          <a:lstStyle/>
          <a:p>
            <a:r>
              <a:rPr lang="en-US" b="0" dirty="0"/>
              <a:t>                                                                            </a:t>
            </a:r>
          </a:p>
          <a:p>
            <a:pPr lvl="1"/>
            <a:r>
              <a:rPr lang="en-US" dirty="0"/>
              <a:t>Input</a:t>
            </a:r>
            <a:r>
              <a:rPr lang="en-US" b="0" dirty="0"/>
              <a:t>: A value of ground-speed, an assignment matrix , the proposed flight-plan, the set of traffic flight-plans, the vector of ground-speeds, and the thresholds </a:t>
            </a:r>
            <a:r>
              <a:rPr lang="en-US" b="0" i="1" dirty="0"/>
              <a:t>D</a:t>
            </a:r>
            <a:r>
              <a:rPr lang="en-US" b="0" dirty="0"/>
              <a:t> and </a:t>
            </a:r>
            <a:r>
              <a:rPr lang="en-US" b="0" i="1" dirty="0"/>
              <a:t>H</a:t>
            </a:r>
            <a:r>
              <a:rPr lang="en-US" b="0" dirty="0"/>
              <a:t>  </a:t>
            </a:r>
          </a:p>
          <a:p>
            <a:pPr lvl="1"/>
            <a:r>
              <a:rPr lang="en-US" dirty="0"/>
              <a:t>Output: </a:t>
            </a:r>
            <a:r>
              <a:rPr lang="en-US" b="0" dirty="0"/>
              <a:t>TRUE </a:t>
            </a:r>
            <a:r>
              <a:rPr lang="en-US" b="0" dirty="0" err="1"/>
              <a:t>iff</a:t>
            </a:r>
            <a:r>
              <a:rPr lang="en-US" b="0" dirty="0"/>
              <a:t> the value can be safely assigned to the first unassigned row of the assignment matrix.</a:t>
            </a:r>
          </a:p>
          <a:p>
            <a:r>
              <a:rPr lang="en-US" dirty="0"/>
              <a:t>THEOREM 7</a:t>
            </a:r>
            <a:r>
              <a:rPr lang="en-US" b="0" dirty="0"/>
              <a:t>: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C70209-7CCE-46A0-BD51-A1152FCC7E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134517"/>
            <a:ext cx="8470997" cy="1655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18E95-23D9-4E9C-AC73-6AFC5561AC9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72814"/>
            <a:ext cx="2869335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76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Data Driven Avionics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85786" y="1500174"/>
            <a:ext cx="7715304" cy="4643470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u="sng" dirty="0">
                <a:solidFill>
                  <a:schemeClr val="accent5">
                    <a:lumMod val="50000"/>
                  </a:schemeClr>
                </a:solidFill>
              </a:rPr>
              <a:t>Our Goal</a:t>
            </a:r>
            <a:r>
              <a:rPr lang="en-US" dirty="0"/>
              <a:t>: To create a dynamic data driven trajectory generation system to assist pilots in such situations by taking into consideration dynamic aspects such as partial power, wind, etc. 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Our model uses geometric criteria for generating trajectories using </a:t>
            </a:r>
            <a:r>
              <a:rPr lang="en-US" i="1" dirty="0">
                <a:solidFill>
                  <a:srgbClr val="258A20"/>
                </a:solidFill>
              </a:rPr>
              <a:t>different bank angles </a:t>
            </a:r>
            <a:r>
              <a:rPr lang="en-US" dirty="0"/>
              <a:t>and corresponding </a:t>
            </a:r>
            <a:r>
              <a:rPr lang="en-US" i="1" dirty="0">
                <a:solidFill>
                  <a:srgbClr val="0000FF"/>
                </a:solidFill>
              </a:rPr>
              <a:t>radii of turn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and </a:t>
            </a:r>
            <a:r>
              <a:rPr lang="en-US" i="1" dirty="0">
                <a:solidFill>
                  <a:srgbClr val="0000FF"/>
                </a:solidFill>
              </a:rPr>
              <a:t>glide ratios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for </a:t>
            </a:r>
            <a:r>
              <a:rPr lang="en-US" i="1" dirty="0">
                <a:solidFill>
                  <a:srgbClr val="258A20"/>
                </a:solidFill>
              </a:rPr>
              <a:t>different drag configurations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Our aircraft model is parameterized on a </a:t>
            </a:r>
            <a:r>
              <a:rPr lang="en-US" sz="2300" i="1" dirty="0">
                <a:solidFill>
                  <a:srgbClr val="0000FF"/>
                </a:solidFill>
              </a:rPr>
              <a:t>Baseline Glide Ratio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en-US" dirty="0"/>
              <a:t>for </a:t>
            </a:r>
            <a:r>
              <a:rPr lang="en-US" i="1" dirty="0"/>
              <a:t>clean aircraft configuration</a:t>
            </a:r>
            <a:r>
              <a:rPr lang="en-US" dirty="0"/>
              <a:t> assuming </a:t>
            </a:r>
            <a:r>
              <a:rPr lang="en-US" i="1" dirty="0"/>
              <a:t>best gliding airspeed </a:t>
            </a:r>
            <a:r>
              <a:rPr lang="en-US" dirty="0"/>
              <a:t>in straight flight.</a:t>
            </a:r>
          </a:p>
          <a:p>
            <a:pPr marL="0" indent="0"/>
            <a:endParaRPr lang="en-US" dirty="0"/>
          </a:p>
          <a:p>
            <a:pPr marL="0" indent="0"/>
            <a:r>
              <a:rPr lang="en-US" dirty="0"/>
              <a:t>We </a:t>
            </a:r>
            <a:r>
              <a:rPr lang="en-US" i="1" u="sng" dirty="0"/>
              <a:t>dynamically infer the baseline glide ratio</a:t>
            </a:r>
            <a:r>
              <a:rPr lang="en-US" i="1" dirty="0"/>
              <a:t> </a:t>
            </a:r>
            <a:r>
              <a:rPr lang="en-US" dirty="0"/>
              <a:t>to update our model in order</a:t>
            </a:r>
            <a:r>
              <a:rPr lang="en-US" i="1" dirty="0"/>
              <a:t> </a:t>
            </a:r>
            <a:r>
              <a:rPr lang="en-US" i="1" u="sng" dirty="0"/>
              <a:t>to accurately reflect the current performance of the aircraft</a:t>
            </a:r>
            <a:r>
              <a:rPr lang="en-US" i="1" dirty="0"/>
              <a:t>.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71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7B913-3AFC-41C5-A640-1B9336DD59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10" y="1556792"/>
            <a:ext cx="8610470" cy="43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37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499992" y="2261779"/>
            <a:ext cx="4988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Fig: Dynamic Data Driven Flight Trajectory</a:t>
            </a:r>
          </a:p>
          <a:p>
            <a:pPr algn="ctr"/>
            <a:r>
              <a:rPr lang="en-IN" sz="1400" dirty="0"/>
              <a:t> Generation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63750" y="5137447"/>
            <a:ext cx="5283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      Fig: Damaged Aircraft Model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 dirty="0"/>
              <a:t>Dynamic Data Driven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861048"/>
            <a:ext cx="5049561" cy="2448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12776"/>
            <a:ext cx="5049560" cy="24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6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Conflict-Aware Flight Planning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34400" cy="4572000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Goal</a:t>
            </a:r>
            <a:r>
              <a:rPr lang="en-US" b="0" dirty="0"/>
              <a:t>: To create a </a:t>
            </a:r>
            <a:r>
              <a:rPr lang="en-US" b="0" i="1" dirty="0"/>
              <a:t>formally-verified </a:t>
            </a:r>
            <a:r>
              <a:rPr lang="en-US" b="0" dirty="0"/>
              <a:t>flight planning algorithm that can ensure standard separation between an </a:t>
            </a:r>
            <a:r>
              <a:rPr lang="en-US" b="0" i="1" dirty="0" err="1"/>
              <a:t>ownship</a:t>
            </a:r>
            <a:r>
              <a:rPr lang="en-US" b="0" i="1" dirty="0"/>
              <a:t> </a:t>
            </a:r>
            <a:r>
              <a:rPr lang="en-US" b="0" dirty="0"/>
              <a:t>and </a:t>
            </a:r>
            <a:r>
              <a:rPr lang="en-US" b="0" i="1" dirty="0"/>
              <a:t>traffic aircraft </a:t>
            </a:r>
            <a:r>
              <a:rPr lang="en-US" b="0" dirty="0"/>
              <a:t>following a given set of </a:t>
            </a:r>
            <a:r>
              <a:rPr lang="en-US" b="0" i="1" dirty="0"/>
              <a:t>flight-plans.</a:t>
            </a:r>
          </a:p>
          <a:p>
            <a:pPr marL="0" indent="0" algn="just">
              <a:buNone/>
            </a:pPr>
            <a:endParaRPr lang="en-US" b="0" i="1" dirty="0"/>
          </a:p>
          <a:p>
            <a:pPr algn="just"/>
            <a:r>
              <a:rPr lang="en-US" b="0" i="1" dirty="0"/>
              <a:t>Flight-plan</a:t>
            </a:r>
            <a:r>
              <a:rPr lang="en-US" b="0" dirty="0"/>
              <a:t>:</a:t>
            </a:r>
          </a:p>
          <a:p>
            <a:pPr lvl="1" algn="just"/>
            <a:r>
              <a:rPr lang="en-US" b="0" dirty="0"/>
              <a:t>a series of waypoints in 3D space</a:t>
            </a:r>
          </a:p>
          <a:p>
            <a:pPr lvl="1" algn="just"/>
            <a:r>
              <a:rPr lang="en-US" b="0" dirty="0"/>
              <a:t>a start time</a:t>
            </a:r>
          </a:p>
          <a:p>
            <a:pPr lvl="1" algn="just"/>
            <a:r>
              <a:rPr lang="en-US" b="0" dirty="0"/>
              <a:t>constant groundspeed and vertical speed between </a:t>
            </a:r>
          </a:p>
          <a:p>
            <a:pPr marL="274320" lvl="1" indent="0" algn="just">
              <a:buNone/>
            </a:pPr>
            <a:r>
              <a:rPr lang="en-US" b="0" dirty="0"/>
              <a:t>     consecutive waypoints  </a:t>
            </a:r>
            <a:endParaRPr lang="en-US" b="0" i="1" dirty="0"/>
          </a:p>
          <a:p>
            <a:pPr marL="0" indent="0" algn="just">
              <a:buNone/>
            </a:pPr>
            <a:endParaRPr lang="en-US" b="0" i="1" dirty="0"/>
          </a:p>
          <a:p>
            <a:pPr algn="just"/>
            <a:r>
              <a:rPr lang="en-US" b="0" dirty="0"/>
              <a:t>We have used the </a:t>
            </a:r>
            <a:r>
              <a:rPr lang="en-US" b="0" i="1" dirty="0"/>
              <a:t>Athena</a:t>
            </a:r>
            <a:r>
              <a:rPr lang="en-US" b="0" dirty="0"/>
              <a:t> proof assistant to mechanically verify that our algorithm generates safe solutions</a:t>
            </a:r>
          </a:p>
          <a:p>
            <a:pPr algn="just"/>
            <a:endParaRPr lang="en-US" b="0" dirty="0"/>
          </a:p>
        </p:txBody>
      </p:sp>
      <p:pic>
        <p:nvPicPr>
          <p:cNvPr id="6" name="v2">
            <a:hlinkClick r:id="" action="ppaction://media"/>
            <a:extLst>
              <a:ext uri="{FF2B5EF4-FFF2-40B4-BE49-F238E27FC236}">
                <a16:creationId xmlns:a16="http://schemas.microsoft.com/office/drawing/2014/main" id="{03D3C926-456C-410C-A16A-EF947A33F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85853" y="2492896"/>
            <a:ext cx="2348880" cy="234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3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Low-altitude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85786" y="1500174"/>
            <a:ext cx="8001056" cy="4643470"/>
          </a:xfrm>
        </p:spPr>
        <p:txBody>
          <a:bodyPr>
            <a:normAutofit/>
          </a:bodyPr>
          <a:lstStyle/>
          <a:p>
            <a:r>
              <a:rPr lang="en-US" dirty="0"/>
              <a:t>For a given runway and a given bank angle, we have two scenarios:</a:t>
            </a:r>
            <a:endParaRPr lang="en-US" u="sng" dirty="0">
              <a:solidFill>
                <a:srgbClr val="C00000"/>
              </a:solidFill>
            </a:endParaRPr>
          </a:p>
          <a:p>
            <a:pPr lvl="1"/>
            <a:r>
              <a:rPr lang="en-US" u="sng" dirty="0">
                <a:solidFill>
                  <a:srgbClr val="0000FF"/>
                </a:solidFill>
              </a:rPr>
              <a:t>Low Altitude scenario:</a:t>
            </a:r>
          </a:p>
          <a:p>
            <a:pPr lvl="1"/>
            <a:r>
              <a:rPr lang="en-US" dirty="0"/>
              <a:t>In this case, the trajectory consists of a simple </a:t>
            </a:r>
            <a:r>
              <a:rPr lang="en-US" dirty="0" err="1"/>
              <a:t>Dubins</a:t>
            </a:r>
            <a:r>
              <a:rPr lang="en-US" dirty="0"/>
              <a:t> Airplane Path that brings the aircraft to the runway.</a:t>
            </a:r>
          </a:p>
          <a:p>
            <a:pPr marL="0" indent="0"/>
            <a:endParaRPr lang="en-US" dirty="0"/>
          </a:p>
        </p:txBody>
      </p:sp>
      <p:pic>
        <p:nvPicPr>
          <p:cNvPr id="10" name="Picture 9" descr="Low2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334" y="3372636"/>
            <a:ext cx="3313675" cy="2485256"/>
          </a:xfrm>
          <a:prstGeom prst="rect">
            <a:avLst/>
          </a:prstGeom>
        </p:spPr>
      </p:pic>
      <p:pic>
        <p:nvPicPr>
          <p:cNvPr id="11" name="Picture 10" descr="Low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1" y="3357561"/>
            <a:ext cx="3333775" cy="250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81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High-altitude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28596" y="1500174"/>
            <a:ext cx="8358246" cy="4714908"/>
          </a:xfrm>
        </p:spPr>
        <p:txBody>
          <a:bodyPr>
            <a:normAutofit/>
          </a:bodyPr>
          <a:lstStyle/>
          <a:p>
            <a:pPr lvl="1"/>
            <a:r>
              <a:rPr lang="en-US" u="sng" dirty="0">
                <a:solidFill>
                  <a:srgbClr val="0000FF"/>
                </a:solidFill>
              </a:rPr>
              <a:t>High Altitude scenario</a:t>
            </a:r>
            <a:r>
              <a:rPr lang="en-US" u="sng" dirty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dirty="0"/>
              <a:t>When a simple </a:t>
            </a:r>
            <a:r>
              <a:rPr lang="en-US" dirty="0" err="1"/>
              <a:t>Dubins</a:t>
            </a:r>
            <a:r>
              <a:rPr lang="en-US" dirty="0"/>
              <a:t> Airplane Path brings the aircraft too high above the runway.</a:t>
            </a:r>
          </a:p>
          <a:p>
            <a:pPr lvl="1"/>
            <a:r>
              <a:rPr lang="en-US" dirty="0"/>
              <a:t>We find an intermediate point to lose excess altitude by </a:t>
            </a:r>
            <a:r>
              <a:rPr lang="en-US" i="1" dirty="0">
                <a:solidFill>
                  <a:srgbClr val="258A20"/>
                </a:solidFill>
              </a:rPr>
              <a:t>extending the final approach along the runway heading</a:t>
            </a:r>
            <a:r>
              <a:rPr lang="en-US" dirty="0">
                <a:solidFill>
                  <a:srgbClr val="258A20"/>
                </a:solidFill>
              </a:rPr>
              <a:t>. </a:t>
            </a:r>
          </a:p>
          <a:p>
            <a:pPr lvl="1"/>
            <a:r>
              <a:rPr lang="en-US" dirty="0"/>
              <a:t>In this case, the trajectory consists of:</a:t>
            </a:r>
          </a:p>
          <a:p>
            <a:pPr lvl="2"/>
            <a:r>
              <a:rPr lang="en-US" dirty="0"/>
              <a:t>A simple </a:t>
            </a:r>
            <a:r>
              <a:rPr lang="en-US" dirty="0" err="1"/>
              <a:t>Dubins</a:t>
            </a:r>
            <a:r>
              <a:rPr lang="en-US" dirty="0"/>
              <a:t> Airplane Path to bring the aircraft over the runway</a:t>
            </a:r>
          </a:p>
          <a:p>
            <a:pPr lvl="2"/>
            <a:r>
              <a:rPr lang="en-US" dirty="0"/>
              <a:t>An </a:t>
            </a:r>
            <a:r>
              <a:rPr lang="en-US" dirty="0">
                <a:solidFill>
                  <a:srgbClr val="258A20"/>
                </a:solidFill>
              </a:rPr>
              <a:t>integral [0,1,2….] number of spiral turns </a:t>
            </a:r>
            <a:r>
              <a:rPr lang="en-US" dirty="0"/>
              <a:t>to lose excess altitude</a:t>
            </a:r>
          </a:p>
          <a:p>
            <a:pPr lvl="2"/>
            <a:r>
              <a:rPr lang="en-US" dirty="0"/>
              <a:t>An </a:t>
            </a:r>
            <a:r>
              <a:rPr lang="en-US" sz="2200" b="1" i="1" dirty="0">
                <a:solidFill>
                  <a:srgbClr val="0000FF"/>
                </a:solidFill>
              </a:rPr>
              <a:t>Extended Runway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>
                <a:solidFill>
                  <a:srgbClr val="258A20"/>
                </a:solidFill>
              </a:rPr>
              <a:t>of length X </a:t>
            </a:r>
            <a:r>
              <a:rPr lang="en-IN" dirty="0">
                <a:solidFill>
                  <a:srgbClr val="258A20"/>
                </a:solidFill>
              </a:rPr>
              <a:t>∈ [0,</a:t>
            </a:r>
            <a:r>
              <a:rPr lang="el-GR" i="1" dirty="0">
                <a:solidFill>
                  <a:srgbClr val="258A20"/>
                </a:solidFill>
              </a:rPr>
              <a:t> 2π</a:t>
            </a:r>
            <a:r>
              <a:rPr lang="en-IN" i="1" dirty="0">
                <a:solidFill>
                  <a:srgbClr val="258A20"/>
                </a:solidFill>
              </a:rPr>
              <a:t>R g/g</a:t>
            </a:r>
            <a:r>
              <a:rPr lang="en-IN" i="1" baseline="-25000" dirty="0">
                <a:solidFill>
                  <a:srgbClr val="258A20"/>
                </a:solidFill>
              </a:rPr>
              <a:t>0 </a:t>
            </a:r>
            <a:r>
              <a:rPr lang="en-IN" dirty="0">
                <a:solidFill>
                  <a:srgbClr val="258A20"/>
                </a:solidFill>
              </a:rPr>
              <a:t>)</a:t>
            </a:r>
            <a:r>
              <a:rPr lang="en-IN" i="1" dirty="0">
                <a:solidFill>
                  <a:srgbClr val="258A20"/>
                </a:solidFill>
              </a:rPr>
              <a:t>  </a:t>
            </a:r>
            <a:r>
              <a:rPr lang="en-IN" dirty="0"/>
              <a:t>if integral number of turns cannot bring the aircraft down to the runway at proper altitude.</a:t>
            </a:r>
            <a:r>
              <a:rPr lang="en-IN" i="1" dirty="0"/>
              <a:t> </a:t>
            </a:r>
          </a:p>
          <a:p>
            <a:pPr lvl="2"/>
            <a:r>
              <a:rPr lang="en-IN" dirty="0"/>
              <a:t>A landing configuration glide ratio and airspeed is assumed for the extended runway segment.</a:t>
            </a:r>
            <a:endParaRPr lang="en-IN" i="1" dirty="0"/>
          </a:p>
          <a:p>
            <a:pPr lvl="2">
              <a:buNone/>
            </a:pPr>
            <a:endParaRPr lang="en-US" b="1" dirty="0">
              <a:solidFill>
                <a:srgbClr val="C00000"/>
              </a:solidFill>
            </a:endParaRPr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27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High-altitude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 descr="High2d_with_ extended_runwa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714488"/>
            <a:ext cx="4191030" cy="3143272"/>
          </a:xfrm>
          <a:prstGeom prst="rect">
            <a:avLst/>
          </a:prstGeom>
        </p:spPr>
      </p:pic>
      <p:pic>
        <p:nvPicPr>
          <p:cNvPr id="9" name="Picture 8" descr="High3d_with_ extended_runwa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714488"/>
            <a:ext cx="4191029" cy="3143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4584" y="5229200"/>
            <a:ext cx="71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High Altitude Scenario where number of spirals &gt; 0</a:t>
            </a:r>
          </a:p>
        </p:txBody>
      </p:sp>
    </p:spTree>
    <p:extLst>
      <p:ext uri="{BB962C8B-B14F-4D97-AF65-F5344CB8AC3E}">
        <p14:creationId xmlns:p14="http://schemas.microsoft.com/office/powerpoint/2010/main" val="877363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High-altitude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42976" y="5357826"/>
            <a:ext cx="678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High Altitude Scenario where number of spirals = 0</a:t>
            </a:r>
          </a:p>
        </p:txBody>
      </p:sp>
      <p:pic>
        <p:nvPicPr>
          <p:cNvPr id="9" name="Picture 8" descr="Middle2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97" y="1772816"/>
            <a:ext cx="4196865" cy="3071834"/>
          </a:xfrm>
          <a:prstGeom prst="rect">
            <a:avLst/>
          </a:prstGeom>
        </p:spPr>
      </p:pic>
      <p:pic>
        <p:nvPicPr>
          <p:cNvPr id="10" name="Picture 9" descr="Middle3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772816"/>
            <a:ext cx="4196867" cy="30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1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Runway Segment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use a </a:t>
            </a:r>
            <a:r>
              <a:rPr lang="en-US" i="1" dirty="0">
                <a:solidFill>
                  <a:srgbClr val="0000FF"/>
                </a:solidFill>
              </a:rPr>
              <a:t>dirty (landing) configuration glide ratio </a:t>
            </a:r>
            <a:r>
              <a:rPr lang="en-US" dirty="0"/>
              <a:t>in the extended runway segment to make sure that the starting point of this segment is at an altitude from which the aircraft can make it safely to the runway.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" y="3308468"/>
            <a:ext cx="8778343" cy="28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8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Safety Metrics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158" y="1500174"/>
            <a:ext cx="8429684" cy="4714908"/>
          </a:xfrm>
        </p:spPr>
        <p:txBody>
          <a:bodyPr>
            <a:normAutofit fontScale="700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IN" sz="3200" dirty="0"/>
              <a:t>We introduce safety metrics to evaluate trajectories.</a:t>
            </a:r>
          </a:p>
          <a:p>
            <a:pPr marL="0" indent="0">
              <a:buNone/>
            </a:pPr>
            <a:endParaRPr lang="en-IN" sz="3200" dirty="0"/>
          </a:p>
          <a:p>
            <a:pPr>
              <a:buFont typeface="Arial" pitchFamily="34" charset="0"/>
              <a:buChar char="•"/>
            </a:pPr>
            <a:r>
              <a:rPr lang="en-IN" sz="3200" dirty="0"/>
              <a:t>Evaluation of trajectories </a:t>
            </a:r>
            <a:r>
              <a:rPr lang="en-IN" sz="3200" i="1" dirty="0">
                <a:solidFill>
                  <a:srgbClr val="258A20"/>
                </a:solidFill>
              </a:rPr>
              <a:t>makes it possible for a pilot to make a better informed choice in a shorter time</a:t>
            </a:r>
            <a:r>
              <a:rPr lang="en-IN" sz="3200" dirty="0"/>
              <a:t>.</a:t>
            </a:r>
          </a:p>
          <a:p>
            <a:pPr>
              <a:buFont typeface="Arial" pitchFamily="34" charset="0"/>
              <a:buChar char="•"/>
            </a:pPr>
            <a:endParaRPr lang="en-IN" sz="3200" dirty="0"/>
          </a:p>
          <a:p>
            <a:pPr>
              <a:buFont typeface="Arial" pitchFamily="34" charset="0"/>
              <a:buChar char="•"/>
            </a:pPr>
            <a:r>
              <a:rPr lang="en-IN" sz="3200" dirty="0"/>
              <a:t>The Metrics are:</a:t>
            </a:r>
          </a:p>
          <a:p>
            <a:pPr lvl="1">
              <a:buFont typeface="Arial" pitchFamily="34" charset="0"/>
              <a:buChar char="•"/>
            </a:pPr>
            <a:r>
              <a:rPr lang="en-IN" sz="3200" dirty="0">
                <a:solidFill>
                  <a:srgbClr val="0000FF"/>
                </a:solidFill>
              </a:rPr>
              <a:t>Average altitude</a:t>
            </a:r>
          </a:p>
          <a:p>
            <a:pPr lvl="1">
              <a:buFont typeface="Arial" pitchFamily="34" charset="0"/>
              <a:buChar char="•"/>
            </a:pPr>
            <a:r>
              <a:rPr lang="en-IN" sz="3200" dirty="0">
                <a:solidFill>
                  <a:srgbClr val="0000FF"/>
                </a:solidFill>
              </a:rPr>
              <a:t>Average distance from runway</a:t>
            </a:r>
          </a:p>
          <a:p>
            <a:pPr lvl="1">
              <a:buFont typeface="Arial" pitchFamily="34" charset="0"/>
              <a:buChar char="•"/>
            </a:pPr>
            <a:r>
              <a:rPr lang="en-IN" sz="3200" dirty="0">
                <a:solidFill>
                  <a:srgbClr val="0000FF"/>
                </a:solidFill>
              </a:rPr>
              <a:t>Average bank angle over height </a:t>
            </a:r>
          </a:p>
          <a:p>
            <a:pPr lvl="2">
              <a:buFont typeface="Arial" pitchFamily="34" charset="0"/>
              <a:buChar char="•"/>
            </a:pPr>
            <a:r>
              <a:rPr lang="en-IN" sz="3200" b="0" i="1" dirty="0">
                <a:solidFill>
                  <a:schemeClr val="accent5">
                    <a:lumMod val="50000"/>
                  </a:schemeClr>
                </a:solidFill>
              </a:rPr>
              <a:t>measures the occurrence of steep turns near the ground</a:t>
            </a:r>
          </a:p>
          <a:p>
            <a:pPr lvl="1">
              <a:buFont typeface="Arial" pitchFamily="34" charset="0"/>
              <a:buChar char="•"/>
            </a:pPr>
            <a:r>
              <a:rPr lang="en-IN" sz="3400" dirty="0">
                <a:solidFill>
                  <a:srgbClr val="0000FF"/>
                </a:solidFill>
              </a:rPr>
              <a:t>Total time</a:t>
            </a:r>
          </a:p>
          <a:p>
            <a:pPr lvl="1">
              <a:buFont typeface="Arial" pitchFamily="34" charset="0"/>
              <a:buChar char="•"/>
            </a:pPr>
            <a:r>
              <a:rPr lang="en-IN" sz="3300" dirty="0">
                <a:solidFill>
                  <a:srgbClr val="0000FF"/>
                </a:solidFill>
              </a:rPr>
              <a:t>Extended final runway segment distance</a:t>
            </a:r>
          </a:p>
          <a:p>
            <a:pPr lvl="1">
              <a:buFont typeface="Arial" pitchFamily="34" charset="0"/>
              <a:buChar char="•"/>
            </a:pPr>
            <a:r>
              <a:rPr lang="en-IN" sz="3300" dirty="0">
                <a:solidFill>
                  <a:srgbClr val="0000FF"/>
                </a:solidFill>
              </a:rPr>
              <a:t>Number of turns</a:t>
            </a:r>
          </a:p>
          <a:p>
            <a:pPr lvl="1">
              <a:buFont typeface="Arial" pitchFamily="34" charset="0"/>
              <a:buChar char="•"/>
            </a:pPr>
            <a:endParaRPr lang="en-IN" sz="3200" b="0" i="1" dirty="0">
              <a:solidFill>
                <a:srgbClr val="C00000"/>
              </a:solidFill>
            </a:endParaRPr>
          </a:p>
          <a:p>
            <a:pPr marL="0" indent="0"/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51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Safety Metrics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57158" y="1500174"/>
            <a:ext cx="8429684" cy="4714908"/>
          </a:xfrm>
        </p:spPr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endParaRPr lang="en-IN" sz="2100" b="0" i="1" dirty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sz="2100" dirty="0"/>
              <a:t>Each metric is normalized relative to the minimum or maximum (whichever is desired) and then evaluated in our safety metric equation</a:t>
            </a:r>
          </a:p>
          <a:p>
            <a:pPr>
              <a:buFont typeface="Arial" pitchFamily="34" charset="0"/>
              <a:buChar char="•"/>
            </a:pPr>
            <a:endParaRPr lang="en-IN" sz="2100" dirty="0"/>
          </a:p>
          <a:p>
            <a:pPr>
              <a:buFont typeface="Arial" pitchFamily="34" charset="0"/>
              <a:buChar char="•"/>
            </a:pPr>
            <a:r>
              <a:rPr lang="en-IN" sz="2100" dirty="0"/>
              <a:t>We introduce an </a:t>
            </a:r>
            <a:r>
              <a:rPr lang="en-IN" sz="2100" i="1" dirty="0">
                <a:solidFill>
                  <a:srgbClr val="0000FF"/>
                </a:solidFill>
              </a:rPr>
              <a:t>Utility Function </a:t>
            </a:r>
            <a:r>
              <a:rPr lang="en-IN" sz="2100" dirty="0"/>
              <a:t>computed by taking a weighted average of all the metrics</a:t>
            </a:r>
          </a:p>
          <a:p>
            <a:pPr>
              <a:buFont typeface="Arial" pitchFamily="34" charset="0"/>
              <a:buChar char="•"/>
            </a:pPr>
            <a:endParaRPr lang="en-IN" sz="2100" dirty="0">
              <a:solidFill>
                <a:srgbClr val="C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IN" sz="2100" dirty="0"/>
              <a:t>This Utility Function is then used to rank the trajectories generated according to their  – </a:t>
            </a:r>
            <a:r>
              <a:rPr lang="en-IN" sz="2100" dirty="0">
                <a:solidFill>
                  <a:srgbClr val="258A20"/>
                </a:solidFill>
              </a:rPr>
              <a:t>higher value of utility function implies better trajectory and a better rank</a:t>
            </a:r>
          </a:p>
          <a:p>
            <a:pPr>
              <a:buFont typeface="Arial" pitchFamily="34" charset="0"/>
              <a:buChar char="•"/>
            </a:pPr>
            <a:endParaRPr lang="en-IN" sz="2100" dirty="0"/>
          </a:p>
          <a:p>
            <a:pPr>
              <a:buFont typeface="Arial" pitchFamily="34" charset="0"/>
              <a:buChar char="•"/>
            </a:pPr>
            <a:r>
              <a:rPr lang="en-IN" sz="2100" dirty="0"/>
              <a:t>The utility function can be </a:t>
            </a:r>
            <a:r>
              <a:rPr lang="en-IN" sz="2100" dirty="0">
                <a:solidFill>
                  <a:srgbClr val="258A20"/>
                </a:solidFill>
              </a:rPr>
              <a:t>easily modified</a:t>
            </a:r>
            <a:r>
              <a:rPr lang="en-IN" sz="2100" dirty="0"/>
              <a:t> to account for other factors like </a:t>
            </a:r>
            <a:r>
              <a:rPr lang="en-IN" sz="2100" i="1" dirty="0">
                <a:solidFill>
                  <a:srgbClr val="0000FF"/>
                </a:solidFill>
              </a:rPr>
              <a:t>Wind</a:t>
            </a:r>
          </a:p>
        </p:txBody>
      </p:sp>
    </p:spTree>
    <p:extLst>
      <p:ext uri="{BB962C8B-B14F-4D97-AF65-F5344CB8AC3E}">
        <p14:creationId xmlns:p14="http://schemas.microsoft.com/office/powerpoint/2010/main" val="537773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Effect of Wind</a:t>
            </a:r>
            <a:r>
              <a:rPr lang="en-US" dirty="0"/>
              <a:t> on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Wind has a profound impact on the shape of flown trajectories with respect to the ground.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804" y="2420888"/>
            <a:ext cx="4280676" cy="27742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0888"/>
            <a:ext cx="4181538" cy="277423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7504" y="5229200"/>
            <a:ext cx="873665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sz="1600" b="0" u="sng" dirty="0"/>
              <a:t>Effect of wind on straight flight </a:t>
            </a:r>
            <a:r>
              <a:rPr lang="en-US" sz="1600" b="0" dirty="0"/>
              <a:t>                                          </a:t>
            </a:r>
            <a:r>
              <a:rPr lang="en-US" sz="1600" b="0" u="sng" dirty="0"/>
              <a:t>Effect of wind on turns</a:t>
            </a:r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168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Effect of Wind </a:t>
            </a:r>
            <a:r>
              <a:rPr lang="en-US" dirty="0"/>
              <a:t>on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608512"/>
          </a:xfrm>
        </p:spPr>
        <p:txBody>
          <a:bodyPr>
            <a:normAutofit/>
          </a:bodyPr>
          <a:lstStyle/>
          <a:p>
            <a:r>
              <a:rPr lang="en-US" dirty="0"/>
              <a:t>In the presence of wind, turns have ground-tracks that are </a:t>
            </a:r>
            <a:r>
              <a:rPr lang="en-US" i="1" dirty="0" err="1">
                <a:solidFill>
                  <a:srgbClr val="0000FF"/>
                </a:solidFill>
              </a:rPr>
              <a:t>trochoidal</a:t>
            </a:r>
            <a:r>
              <a:rPr lang="en-US" dirty="0"/>
              <a:t> rather than circular.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Straight line flights create ground-tracks that are different (have a </a:t>
            </a:r>
            <a:r>
              <a:rPr lang="en-US" i="1" dirty="0">
                <a:solidFill>
                  <a:srgbClr val="0000FF"/>
                </a:solidFill>
              </a:rPr>
              <a:t>crab angle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348880"/>
            <a:ext cx="2430991" cy="1627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69" y="5301208"/>
            <a:ext cx="1855631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69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Effect of Wind </a:t>
            </a:r>
            <a:r>
              <a:rPr lang="en-US" dirty="0"/>
              <a:t>on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60851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Therefore, in the presence of wind  the ground-tracks may be </a:t>
            </a:r>
            <a:r>
              <a:rPr lang="en-US" dirty="0">
                <a:solidFill>
                  <a:srgbClr val="FF0000"/>
                </a:solidFill>
              </a:rPr>
              <a:t>significantly altered</a:t>
            </a:r>
            <a:r>
              <a:rPr lang="en-US" dirty="0"/>
              <a:t>, taking an aircraft </a:t>
            </a:r>
            <a:r>
              <a:rPr lang="en-US" dirty="0">
                <a:solidFill>
                  <a:srgbClr val="FF0000"/>
                </a:solidFill>
              </a:rPr>
              <a:t>away from the intended runway</a:t>
            </a:r>
            <a:r>
              <a:rPr lang="en-US" dirty="0"/>
              <a:t>.</a:t>
            </a:r>
          </a:p>
          <a:p>
            <a:r>
              <a:rPr lang="en-US" dirty="0"/>
              <a:t>Wind also affects </a:t>
            </a:r>
            <a:r>
              <a:rPr lang="en-US" i="1" dirty="0">
                <a:solidFill>
                  <a:srgbClr val="0000FF"/>
                </a:solidFill>
              </a:rPr>
              <a:t>ground-speed</a:t>
            </a:r>
            <a:r>
              <a:rPr lang="en-US" i="1" dirty="0"/>
              <a:t> </a:t>
            </a:r>
            <a:r>
              <a:rPr lang="en-US" dirty="0"/>
              <a:t>-- a tail-wind can increase ground-speed while a head-wind can decrease it; thereby </a:t>
            </a:r>
            <a:r>
              <a:rPr lang="en-US" dirty="0">
                <a:solidFill>
                  <a:srgbClr val="FF0000"/>
                </a:solidFill>
              </a:rPr>
              <a:t>affecting the effective gliding range</a:t>
            </a:r>
            <a:r>
              <a:rPr lang="en-US" dirty="0"/>
              <a:t> of a gliding aircraft.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trajectory generated without considering wind may </a:t>
            </a:r>
            <a:r>
              <a:rPr lang="en-US" dirty="0">
                <a:solidFill>
                  <a:srgbClr val="FF0000"/>
                </a:solidFill>
              </a:rPr>
              <a:t>become invalid in the presence of wind</a:t>
            </a:r>
          </a:p>
          <a:p>
            <a:r>
              <a:rPr lang="en-US" dirty="0"/>
              <a:t>Therefore, wind has to be </a:t>
            </a:r>
            <a:r>
              <a:rPr lang="en-US" dirty="0">
                <a:solidFill>
                  <a:srgbClr val="00B050"/>
                </a:solidFill>
              </a:rPr>
              <a:t>considered in the generation phase itself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223704"/>
            <a:ext cx="2664296" cy="5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EE8A-6013-49B8-805E-DBB516E06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568C7-217A-4953-86DC-87F1E3A6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EF595-AF2F-4E6A-82A5-E0E692441C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0" dirty="0"/>
              <a:t>The solution flight-plans generated do not consist of spatial deviations</a:t>
            </a:r>
          </a:p>
          <a:p>
            <a:pPr lvl="1"/>
            <a:r>
              <a:rPr lang="en-US" b="0" dirty="0"/>
              <a:t>Useful for situations where spatial deviation may be restricted by weather, airspace capacity, or restricted airspace</a:t>
            </a:r>
          </a:p>
          <a:p>
            <a:pPr lvl="1"/>
            <a:r>
              <a:rPr lang="en-US" b="0" dirty="0"/>
              <a:t>Suitable for civilian use of UAS in urban environments</a:t>
            </a:r>
          </a:p>
          <a:p>
            <a:pPr marL="0" indent="0">
              <a:buNone/>
            </a:pPr>
            <a:endParaRPr lang="en-US" b="0" dirty="0"/>
          </a:p>
          <a:p>
            <a:r>
              <a:rPr lang="en-US" b="0" dirty="0"/>
              <a:t>Formally verified to detect and resolve conflicts between entire flight-plans </a:t>
            </a:r>
          </a:p>
          <a:p>
            <a:endParaRPr lang="en-US" b="0" dirty="0"/>
          </a:p>
          <a:p>
            <a:r>
              <a:rPr lang="en-US" b="0" dirty="0"/>
              <a:t>Temporal dimension divided into </a:t>
            </a:r>
            <a:r>
              <a:rPr lang="en-US" b="0" i="1" dirty="0"/>
              <a:t>periods of interest</a:t>
            </a:r>
            <a:r>
              <a:rPr lang="en-US" b="0" dirty="0"/>
              <a:t> for conflict detection in multiple flight segments</a:t>
            </a:r>
          </a:p>
          <a:p>
            <a:endParaRPr lang="en-US" b="0" i="1" dirty="0"/>
          </a:p>
          <a:p>
            <a:endParaRPr lang="en-US" b="0" dirty="0"/>
          </a:p>
        </p:txBody>
      </p:sp>
      <p:pic>
        <p:nvPicPr>
          <p:cNvPr id="16" name="Picture 15" descr="A close up of a device&#10;&#10;Description automatically generated">
            <a:extLst>
              <a:ext uri="{FF2B5EF4-FFF2-40B4-BE49-F238E27FC236}">
                <a16:creationId xmlns:a16="http://schemas.microsoft.com/office/drawing/2014/main" id="{B1730351-48D8-4209-9B7D-D72A868DB1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100" y1="64169" x2="44400" y2="62378"/>
                        <a14:foregroundMark x1="44400" y1="62378" x2="39000" y2="63518"/>
                        <a14:foregroundMark x1="39000" y1="63518" x2="40500" y2="64169"/>
                        <a14:foregroundMark x1="20400" y1="21173" x2="25800" y2="21010"/>
                        <a14:foregroundMark x1="25800" y1="21010" x2="26500" y2="21336"/>
                        <a14:foregroundMark x1="31200" y1="20521" x2="36700" y2="22476"/>
                        <a14:foregroundMark x1="36700" y1="22476" x2="33800" y2="20358"/>
                        <a14:foregroundMark x1="62300" y1="21010" x2="69700" y2="20521"/>
                        <a14:foregroundMark x1="73100" y1="21498" x2="78800" y2="20684"/>
                        <a14:foregroundMark x1="78800" y1="20684" x2="79600" y2="21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059">
            <a:off x="6291412" y="2121304"/>
            <a:ext cx="2648691" cy="162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067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357158" y="4509120"/>
            <a:ext cx="8463314" cy="50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dirty="0"/>
              <a:t>                                           </a:t>
            </a:r>
            <a:r>
              <a:rPr lang="en-US" sz="1600" b="0" u="sng" dirty="0"/>
              <a:t>Parts of a typical trajectory</a:t>
            </a:r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sz="1400" dirty="0"/>
          </a:p>
          <a:p>
            <a:pPr marL="0" indent="0">
              <a:buFont typeface="Wingdings 2"/>
              <a:buNone/>
            </a:pPr>
            <a:endParaRPr lang="en-US" sz="1400" dirty="0"/>
          </a:p>
          <a:p>
            <a:pPr marL="0" indent="0">
              <a:buFont typeface="Wingdings 2"/>
              <a:buNone/>
            </a:pPr>
            <a:endParaRPr lang="en-US" sz="1400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  <a:p>
            <a:pPr marL="0" indent="0">
              <a:buFont typeface="Wingdings 2"/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Effect of Wind </a:t>
            </a:r>
            <a:r>
              <a:rPr lang="en-US" dirty="0"/>
              <a:t>on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3"/>
            <a:ext cx="4032448" cy="30243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397" y="1484784"/>
            <a:ext cx="4056075" cy="302477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5013176"/>
            <a:ext cx="8463314" cy="1512168"/>
          </a:xfrm>
        </p:spPr>
        <p:txBody>
          <a:bodyPr>
            <a:normAutofit/>
          </a:bodyPr>
          <a:lstStyle/>
          <a:p>
            <a:r>
              <a:rPr lang="en-US" dirty="0"/>
              <a:t>Our typical trajectory has </a:t>
            </a:r>
            <a:r>
              <a:rPr lang="en-US" dirty="0">
                <a:solidFill>
                  <a:srgbClr val="0000FF"/>
                </a:solidFill>
              </a:rPr>
              <a:t>5 unique segments</a:t>
            </a:r>
          </a:p>
          <a:p>
            <a:r>
              <a:rPr lang="en-US" dirty="0"/>
              <a:t>Each segment is affected by wind in a different way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78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Effect of Wind </a:t>
            </a:r>
            <a:r>
              <a:rPr lang="en-US" dirty="0"/>
              <a:t>on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1"/>
            <a:ext cx="4264119" cy="31980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27" y="1556791"/>
            <a:ext cx="4290353" cy="319808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51520" y="5085618"/>
            <a:ext cx="8640960" cy="50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sz="1600" b="0" u="sng" dirty="0"/>
              <a:t>Effect of a 40 knot wind from different directions</a:t>
            </a:r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582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Effect of Wind </a:t>
            </a:r>
            <a:r>
              <a:rPr lang="en-US" dirty="0"/>
              <a:t>on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251520" y="5085618"/>
            <a:ext cx="8640960" cy="50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sz="1600" b="0" u="sng" dirty="0"/>
              <a:t>Effect of a West-wind of different magnitudes</a:t>
            </a:r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4320226" cy="3240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968" y="1556792"/>
            <a:ext cx="4179512" cy="32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445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define the following:</a:t>
            </a:r>
          </a:p>
          <a:p>
            <a:r>
              <a:rPr lang="en-US" dirty="0"/>
              <a:t>An </a:t>
            </a:r>
            <a:r>
              <a:rPr lang="en-US" i="1" dirty="0">
                <a:solidFill>
                  <a:srgbClr val="0000FF"/>
                </a:solidFill>
              </a:rPr>
              <a:t>air trajectory</a:t>
            </a:r>
            <a:r>
              <a:rPr lang="en-US" dirty="0"/>
              <a:t> is a trajectory flown with respect to the moving </a:t>
            </a:r>
            <a:r>
              <a:rPr lang="en-US" dirty="0" err="1"/>
              <a:t>airmass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corresponding </a:t>
            </a:r>
            <a:r>
              <a:rPr lang="en-US" i="1" dirty="0">
                <a:solidFill>
                  <a:srgbClr val="0000FF"/>
                </a:solidFill>
              </a:rPr>
              <a:t>ground trajectory</a:t>
            </a:r>
            <a:r>
              <a:rPr lang="en-US" dirty="0"/>
              <a:t> is the 3D projection with respect to the ground frame of reference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no-wind air trajectory</a:t>
            </a:r>
            <a:r>
              <a:rPr lang="en-US" dirty="0"/>
              <a:t> is not corrected for wind and might take an aircraft away from the target runway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i="1" dirty="0">
                <a:solidFill>
                  <a:srgbClr val="0000FF"/>
                </a:solidFill>
              </a:rPr>
              <a:t>wind-aware air trajectory</a:t>
            </a:r>
            <a:r>
              <a:rPr lang="en-US" dirty="0"/>
              <a:t> is corrected for wind so that it can lead an aircraft to a runway in the presence of wind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366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r>
              <a:rPr lang="en-US" dirty="0"/>
              <a:t>A wind-aware trajectory is a trajectory to a </a:t>
            </a:r>
            <a:r>
              <a:rPr lang="en-US" i="1" dirty="0">
                <a:solidFill>
                  <a:srgbClr val="0000FF"/>
                </a:solidFill>
              </a:rPr>
              <a:t>virtual runway</a:t>
            </a:r>
            <a:r>
              <a:rPr lang="en-US" dirty="0"/>
              <a:t>, the ground trajectory of which can bring an aircraft to the position of the actual </a:t>
            </a:r>
            <a:r>
              <a:rPr lang="en-US" dirty="0">
                <a:solidFill>
                  <a:srgbClr val="009900"/>
                </a:solidFill>
              </a:rPr>
              <a:t>target runway</a:t>
            </a:r>
            <a:r>
              <a:rPr lang="en-US" dirty="0"/>
              <a:t>, in the 3D space.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</a:rPr>
              <a:t>virtual runway </a:t>
            </a:r>
            <a:r>
              <a:rPr lang="en-US" dirty="0"/>
              <a:t>is a point lying in the </a:t>
            </a:r>
            <a:r>
              <a:rPr lang="en-US" i="1" dirty="0">
                <a:solidFill>
                  <a:srgbClr val="0000FF"/>
                </a:solidFill>
              </a:rPr>
              <a:t>upwind direction</a:t>
            </a:r>
            <a:r>
              <a:rPr lang="en-US" dirty="0"/>
              <a:t> from the </a:t>
            </a:r>
            <a:r>
              <a:rPr lang="en-US" dirty="0">
                <a:solidFill>
                  <a:srgbClr val="009900"/>
                </a:solidFill>
              </a:rPr>
              <a:t>target runway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401556"/>
            <a:ext cx="3456384" cy="273693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627784" y="3014700"/>
            <a:ext cx="1296144" cy="199847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051720" y="3356992"/>
            <a:ext cx="3960440" cy="1656184"/>
          </a:xfrm>
          <a:prstGeom prst="straightConnector1">
            <a:avLst/>
          </a:prstGeom>
          <a:ln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864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r>
              <a:rPr lang="en-US" dirty="0"/>
              <a:t>In the presence of horizontal wind, the </a:t>
            </a:r>
            <a:r>
              <a:rPr lang="en-US" i="1" dirty="0">
                <a:solidFill>
                  <a:srgbClr val="0000FF"/>
                </a:solidFill>
              </a:rPr>
              <a:t>effective baseline glide ratio (</a:t>
            </a:r>
            <a:r>
              <a:rPr lang="en-US" i="1" dirty="0" err="1">
                <a:solidFill>
                  <a:srgbClr val="0000FF"/>
                </a:solidFill>
              </a:rPr>
              <a:t>g</a:t>
            </a:r>
            <a:r>
              <a:rPr lang="en-US" i="1" baseline="-25000" dirty="0" err="1">
                <a:solidFill>
                  <a:srgbClr val="0000FF"/>
                </a:solidFill>
              </a:rPr>
              <a:t>e</a:t>
            </a:r>
            <a:r>
              <a:rPr lang="en-US" i="1" dirty="0">
                <a:solidFill>
                  <a:srgbClr val="0000FF"/>
                </a:solidFill>
              </a:rPr>
              <a:t>)</a:t>
            </a:r>
            <a:r>
              <a:rPr lang="en-US" dirty="0"/>
              <a:t> with respect to the ground is different from the aerodynamic baseline glide ratio (</a:t>
            </a:r>
            <a:r>
              <a:rPr lang="en-US" i="1" dirty="0"/>
              <a:t>g</a:t>
            </a:r>
            <a:r>
              <a:rPr lang="en-US" i="1" baseline="-25000" dirty="0"/>
              <a:t>0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258A20"/>
                </a:solidFill>
              </a:rPr>
              <a:t>the rate of descent remains unaffected</a:t>
            </a:r>
            <a:r>
              <a:rPr lang="en-US" dirty="0"/>
              <a:t> by horizontal wind as it has no vertical component.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686746"/>
            <a:ext cx="1920550" cy="807438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3455" r="7715" b="12706"/>
          <a:stretch/>
        </p:blipFill>
        <p:spPr>
          <a:xfrm>
            <a:off x="2627784" y="4147003"/>
            <a:ext cx="4023360" cy="21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965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Two conditions need to be met by a valid wind-aware trajectory: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romanUcPeriod"/>
            </a:pPr>
            <a:r>
              <a:rPr lang="en-US" i="1" dirty="0">
                <a:solidFill>
                  <a:srgbClr val="0000FF"/>
                </a:solidFill>
              </a:rPr>
              <a:t>The trajectory must be able to bring the aircraft down to the altitude of the runway.</a:t>
            </a:r>
          </a:p>
          <a:p>
            <a:pPr marL="514350" indent="-514350">
              <a:buFont typeface="+mj-lt"/>
              <a:buAutoNum type="romanUcPeriod"/>
            </a:pPr>
            <a:endParaRPr lang="en-US" i="1" dirty="0">
              <a:solidFill>
                <a:srgbClr val="0000FF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i="1" dirty="0">
                <a:solidFill>
                  <a:srgbClr val="0000FF"/>
                </a:solidFill>
              </a:rPr>
              <a:t>The end of the trajectory must meet the coordinates of the runway in the two-dimensional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0440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Therefore, in order to compute valid trajectories, we make the following assumptions: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dirty="0">
                <a:solidFill>
                  <a:srgbClr val="0000FF"/>
                </a:solidFill>
              </a:rPr>
              <a:t> The aircraft always flies with the best gliding airspeed </a:t>
            </a:r>
            <a:r>
              <a:rPr lang="en-US" i="1" dirty="0">
                <a:solidFill>
                  <a:srgbClr val="0000FF"/>
                </a:solidFill>
              </a:rPr>
              <a:t>v</a:t>
            </a:r>
            <a:r>
              <a:rPr lang="en-US" dirty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+mj-lt"/>
              <a:buAutoNum type="arabicParenR"/>
            </a:pPr>
            <a:endParaRPr lang="en-US" dirty="0">
              <a:solidFill>
                <a:srgbClr val="0000FF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dirty="0">
                <a:solidFill>
                  <a:srgbClr val="0000FF"/>
                </a:solidFill>
              </a:rPr>
              <a:t> For each segment in an air trajectory, time </a:t>
            </a:r>
            <a:r>
              <a:rPr lang="en-US" i="1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 is required to fly that segment with respect to the </a:t>
            </a:r>
            <a:r>
              <a:rPr lang="en-US" dirty="0" err="1">
                <a:solidFill>
                  <a:srgbClr val="0000FF"/>
                </a:solidFill>
              </a:rPr>
              <a:t>airmass</a:t>
            </a:r>
            <a:r>
              <a:rPr lang="en-US" dirty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+mj-lt"/>
              <a:buAutoNum type="arabicParenR"/>
            </a:pPr>
            <a:endParaRPr lang="en-US" dirty="0">
              <a:solidFill>
                <a:srgbClr val="0000FF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-US" dirty="0">
                <a:solidFill>
                  <a:srgbClr val="0000FF"/>
                </a:solidFill>
              </a:rPr>
              <a:t> The aircraft follows each segment of the air trajectory for time </a:t>
            </a:r>
            <a:r>
              <a:rPr lang="en-US" i="1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962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Assumptions 1, 2 and 3 imply that a ground trajectory will lose exactly the same amount of altitude as the corresponding air trajectory since time in air is equal – </a:t>
            </a:r>
            <a:r>
              <a:rPr lang="en-US" dirty="0">
                <a:solidFill>
                  <a:srgbClr val="258A20"/>
                </a:solidFill>
              </a:rPr>
              <a:t>ensuring Condition 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problem is thus reduced to finding a virtual runway such that </a:t>
            </a:r>
            <a:r>
              <a:rPr lang="en-US" dirty="0">
                <a:solidFill>
                  <a:srgbClr val="258A20"/>
                </a:solidFill>
              </a:rPr>
              <a:t>Condition II holds 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617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We propose an analytical solution for calculating the virtual runway for trajectories where the </a:t>
            </a:r>
            <a:r>
              <a:rPr lang="en-US" dirty="0" err="1"/>
              <a:t>Dubins</a:t>
            </a:r>
            <a:r>
              <a:rPr lang="en-US" dirty="0"/>
              <a:t> path segment is of the form </a:t>
            </a:r>
            <a:r>
              <a:rPr lang="en-US" i="1" dirty="0">
                <a:solidFill>
                  <a:srgbClr val="0000FF"/>
                </a:solidFill>
              </a:rPr>
              <a:t>Right-Straight-Right</a:t>
            </a:r>
            <a:r>
              <a:rPr lang="en-US" dirty="0"/>
              <a:t> or </a:t>
            </a:r>
            <a:r>
              <a:rPr lang="en-US" i="1" dirty="0">
                <a:solidFill>
                  <a:srgbClr val="0000FF"/>
                </a:solidFill>
              </a:rPr>
              <a:t>Left-Straight-Left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also propose a heuristic iterative solution for cases that are not covered by our analytical formula.</a:t>
            </a:r>
          </a:p>
          <a:p>
            <a:endParaRPr lang="en-US" dirty="0"/>
          </a:p>
          <a:p>
            <a:r>
              <a:rPr lang="en-US" dirty="0"/>
              <a:t>We were able to generate wind-aware trajectories in under </a:t>
            </a:r>
            <a:r>
              <a:rPr lang="en-US" dirty="0">
                <a:solidFill>
                  <a:srgbClr val="0000FF"/>
                </a:solidFill>
              </a:rPr>
              <a:t>50 milliseconds </a:t>
            </a:r>
            <a:r>
              <a:rPr lang="en-US" dirty="0"/>
              <a:t>on an Intel Core i7-7500U CPU - 2.70GHz.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5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F9D6-30DD-4BD5-A534-A6ACBCA6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62C047-E0FC-4CF6-B32A-3468E5DD2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454AC-318B-4F58-9EA0-B2407DA79C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0" dirty="0"/>
              <a:t>May be used by a centralized/decentralized controller for admission control into an airspace</a:t>
            </a:r>
          </a:p>
        </p:txBody>
      </p:sp>
      <p:pic>
        <p:nvPicPr>
          <p:cNvPr id="6" name="v3">
            <a:hlinkClick r:id="" action="ppaction://media"/>
            <a:extLst>
              <a:ext uri="{FF2B5EF4-FFF2-40B4-BE49-F238E27FC236}">
                <a16:creationId xmlns:a16="http://schemas.microsoft.com/office/drawing/2014/main" id="{345EB99B-7111-4A41-95A5-9C8EEB326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7092" y="2329866"/>
            <a:ext cx="7093239" cy="399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2060848"/>
            <a:ext cx="1224136" cy="86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33239"/>
            <a:ext cx="6732418" cy="444403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23528" y="5877706"/>
            <a:ext cx="8640960" cy="50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sz="1600" b="0" u="sng" dirty="0"/>
              <a:t>Heuristic iterative algorithm.</a:t>
            </a:r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33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74464" y="2060847"/>
            <a:ext cx="1246297" cy="93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5" y="1574570"/>
            <a:ext cx="4200765" cy="3150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04" y="1574570"/>
            <a:ext cx="4257776" cy="315057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51520" y="5085618"/>
            <a:ext cx="8640960" cy="50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sz="1600" b="0" u="sng" dirty="0"/>
              <a:t>Wind-aware trajectory from 5000 feet in 40 knots West-wind</a:t>
            </a:r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1520" y="5085184"/>
            <a:ext cx="8640960" cy="50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sz="1600" b="0" u="sng" dirty="0"/>
              <a:t>Wind-aware trajectory from 5000 feet in 40 knots West-wind</a:t>
            </a:r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03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74464" y="2060847"/>
            <a:ext cx="1246297" cy="93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1520" y="5085618"/>
            <a:ext cx="8640960" cy="50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sz="1600" b="0" u="sng" dirty="0"/>
              <a:t>Wind-aware trajectory from 8000 feet in 40 knots West-wind</a:t>
            </a:r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38" y="1639527"/>
            <a:ext cx="4219824" cy="316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7" y="1639528"/>
            <a:ext cx="4249877" cy="31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963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74464" y="2060847"/>
            <a:ext cx="1246297" cy="93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1520" y="5085618"/>
            <a:ext cx="8640960" cy="50362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sz="1600" b="0" u="sng" dirty="0"/>
              <a:t>Wind-aware trajectory from 10000 feet in 40 knots West-wind</a:t>
            </a:r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sz="1400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  <a:p>
            <a:pPr marL="0" indent="0" algn="ctr">
              <a:buFont typeface="Wingdings 2"/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0" y="1567071"/>
            <a:ext cx="4114754" cy="30860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67071"/>
            <a:ext cx="4281921" cy="30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99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dirty="0">
                <a:solidFill>
                  <a:srgbClr val="0000FF"/>
                </a:solidFill>
              </a:rPr>
              <a:t>Wind-Aware</a:t>
            </a:r>
            <a:r>
              <a:rPr lang="en-US" dirty="0"/>
              <a:t> Trajectories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74464" y="2060847"/>
            <a:ext cx="1246297" cy="93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noFill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23528" y="1556792"/>
            <a:ext cx="8463314" cy="4968552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1520" y="5085617"/>
            <a:ext cx="8640960" cy="121573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200" b="1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000" b="1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b="0" kern="120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Microsoft YaHei UI" panose="020B0503020204020204" pitchFamily="34" charset="-122"/>
                <a:cs typeface="Tahoma" panose="020B0604030504040204" pitchFamily="34" charset="0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We successfully generated a </a:t>
            </a:r>
            <a:r>
              <a:rPr lang="en-US" i="1" dirty="0">
                <a:solidFill>
                  <a:srgbClr val="258A20"/>
                </a:solidFill>
              </a:rPr>
              <a:t>wind-aware trajectory to LGA31 from an altitude of 3850 feet, assisted by a 30 knots North-wind,</a:t>
            </a:r>
            <a:r>
              <a:rPr lang="en-US" dirty="0"/>
              <a:t> even though a </a:t>
            </a:r>
            <a:r>
              <a:rPr lang="en-US" i="1" dirty="0">
                <a:solidFill>
                  <a:srgbClr val="FF0000"/>
                </a:solidFill>
              </a:rPr>
              <a:t>no-wind trajectory in the same configuration was not possible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91" y="1527763"/>
            <a:ext cx="4269067" cy="320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908"/>
            <a:ext cx="4305115" cy="320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259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With a proper </a:t>
            </a:r>
            <a:r>
              <a:rPr lang="en-US" i="1" dirty="0"/>
              <a:t>wind model</a:t>
            </a:r>
            <a:r>
              <a:rPr lang="en-US" dirty="0"/>
              <a:t>, it is possible to design </a:t>
            </a:r>
            <a:r>
              <a:rPr lang="en-US" i="1" dirty="0"/>
              <a:t>prediction based dynamic data-driven systems</a:t>
            </a:r>
            <a:r>
              <a:rPr lang="en-US" dirty="0"/>
              <a:t> that can generate </a:t>
            </a:r>
            <a:r>
              <a:rPr lang="en-US" i="1" dirty="0">
                <a:solidFill>
                  <a:srgbClr val="009900"/>
                </a:solidFill>
              </a:rPr>
              <a:t>wind-aware 3D</a:t>
            </a:r>
            <a:r>
              <a:rPr lang="en-US" i="1" dirty="0"/>
              <a:t> </a:t>
            </a:r>
            <a:r>
              <a:rPr lang="en-US" i="1" dirty="0">
                <a:solidFill>
                  <a:srgbClr val="009900"/>
                </a:solidFill>
              </a:rPr>
              <a:t>trajectories</a:t>
            </a:r>
            <a:r>
              <a:rPr lang="en-US" dirty="0"/>
              <a:t> in the event of a loss-of-thrust scenario.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Trajectories generated are of the </a:t>
            </a:r>
            <a:r>
              <a:rPr lang="en-US" i="1" dirty="0">
                <a:solidFill>
                  <a:srgbClr val="009900"/>
                </a:solidFill>
              </a:rPr>
              <a:t>highest fidelity</a:t>
            </a:r>
            <a:r>
              <a:rPr lang="en-US" dirty="0"/>
              <a:t> since they take into consideration </a:t>
            </a:r>
            <a:r>
              <a:rPr lang="en-US" i="1" dirty="0"/>
              <a:t>the capabilities of the damaged aircraft and the prevailing wind conditions </a:t>
            </a:r>
            <a:r>
              <a:rPr lang="en-US" dirty="0"/>
              <a:t>during an actual emergency.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It allows us to compute </a:t>
            </a:r>
            <a:r>
              <a:rPr lang="en-US" i="1" dirty="0">
                <a:solidFill>
                  <a:srgbClr val="009900"/>
                </a:solidFill>
              </a:rPr>
              <a:t>wind-assisted</a:t>
            </a:r>
            <a:r>
              <a:rPr lang="en-US" dirty="0"/>
              <a:t> </a:t>
            </a:r>
            <a:r>
              <a:rPr lang="en-US" i="1" dirty="0">
                <a:solidFill>
                  <a:srgbClr val="009900"/>
                </a:solidFill>
              </a:rPr>
              <a:t>trajectories</a:t>
            </a:r>
            <a:r>
              <a:rPr lang="en-US" dirty="0"/>
              <a:t> when </a:t>
            </a:r>
            <a:r>
              <a:rPr lang="en-US" dirty="0">
                <a:solidFill>
                  <a:srgbClr val="FF0000"/>
                </a:solidFill>
              </a:rPr>
              <a:t>no-wind trajectories are not possible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Considering wind in the </a:t>
            </a:r>
            <a:r>
              <a:rPr lang="en-US" i="1" dirty="0"/>
              <a:t>trajectory generation phase </a:t>
            </a:r>
            <a:r>
              <a:rPr lang="en-US" dirty="0"/>
              <a:t>itself may </a:t>
            </a:r>
            <a:r>
              <a:rPr lang="en-US" i="1" dirty="0">
                <a:solidFill>
                  <a:srgbClr val="009900"/>
                </a:solidFill>
              </a:rPr>
              <a:t>present new wind-assisted options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reject options rendered infeasible by wind</a:t>
            </a:r>
            <a:r>
              <a:rPr lang="en-US" i="1" dirty="0">
                <a:solidFill>
                  <a:srgbClr val="FF0000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57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CAFP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INPUTS:</a:t>
            </a:r>
          </a:p>
          <a:p>
            <a:pPr lvl="1" algn="just"/>
            <a:r>
              <a:rPr lang="en-US" b="0" dirty="0"/>
              <a:t>A proposed flight-plan for an </a:t>
            </a:r>
            <a:r>
              <a:rPr lang="en-US" b="0" dirty="0" err="1"/>
              <a:t>ownship</a:t>
            </a:r>
            <a:r>
              <a:rPr lang="en-US" b="0" dirty="0"/>
              <a:t> </a:t>
            </a:r>
          </a:p>
          <a:p>
            <a:pPr lvl="1" algn="just"/>
            <a:r>
              <a:rPr lang="en-US" b="0" dirty="0"/>
              <a:t>A set of immutable traffic flight-plans </a:t>
            </a:r>
          </a:p>
          <a:p>
            <a:pPr lvl="1" algn="just"/>
            <a:r>
              <a:rPr lang="en-US" b="0" dirty="0"/>
              <a:t>A vector of discrete values of airspeed</a:t>
            </a:r>
          </a:p>
          <a:p>
            <a:pPr lvl="1" algn="just"/>
            <a:r>
              <a:rPr lang="en-US" b="0" dirty="0"/>
              <a:t>The horizontal wind data</a:t>
            </a:r>
          </a:p>
          <a:p>
            <a:pPr lvl="1" algn="just"/>
            <a:endParaRPr lang="en-US" b="0" dirty="0"/>
          </a:p>
          <a:p>
            <a:pPr algn="just"/>
            <a:r>
              <a:rPr lang="en-US" dirty="0"/>
              <a:t>Output:</a:t>
            </a:r>
          </a:p>
          <a:p>
            <a:pPr lvl="1" algn="just"/>
            <a:r>
              <a:rPr lang="en-US" b="0" dirty="0"/>
              <a:t>A valid flight-plan for the </a:t>
            </a:r>
            <a:r>
              <a:rPr lang="en-US" b="0" dirty="0" err="1"/>
              <a:t>ownship</a:t>
            </a:r>
            <a:r>
              <a:rPr lang="en-US" b="0" dirty="0"/>
              <a:t> (if possible)</a:t>
            </a:r>
          </a:p>
          <a:p>
            <a:pPr lvl="2" algn="just"/>
            <a:r>
              <a:rPr lang="en-US" dirty="0"/>
              <a:t>Only the groundspeed and vertical speed between waypoints is changed</a:t>
            </a:r>
          </a:p>
          <a:p>
            <a:pPr lvl="2" algn="just"/>
            <a:r>
              <a:rPr lang="en-US" b="0" dirty="0"/>
              <a:t>3D flight profile unchanged</a:t>
            </a:r>
          </a:p>
          <a:p>
            <a:pPr lvl="1" algn="just"/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8635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EA51-6BAB-4394-B486-39D550171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Between Two Flight-plans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1257B2-89A3-46CC-B388-80D23879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BA002-BC84-4556-89EC-6AAD3866AF3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A407E-0500-42FA-B13B-1D9918584B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72543" y="710031"/>
            <a:ext cx="8503920" cy="45720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endParaRPr lang="en-US" b="0" i="1" dirty="0"/>
          </a:p>
          <a:p>
            <a:pPr algn="just"/>
            <a:endParaRPr lang="en-US" b="0" dirty="0"/>
          </a:p>
          <a:p>
            <a:pPr algn="just"/>
            <a:r>
              <a:rPr lang="en-US" b="0" dirty="0"/>
              <a:t>The </a:t>
            </a:r>
            <a:r>
              <a:rPr lang="en-US" i="1" dirty="0"/>
              <a:t>well-clear volume</a:t>
            </a:r>
            <a:r>
              <a:rPr lang="en-US" b="0" i="1" dirty="0"/>
              <a:t> </a:t>
            </a:r>
            <a:r>
              <a:rPr lang="en-US" b="0" i="1" dirty="0">
                <a:hlinkClick r:id="rId3"/>
              </a:rPr>
              <a:t>[Lee et al.]</a:t>
            </a:r>
            <a:endParaRPr lang="en-US" b="0" dirty="0"/>
          </a:p>
          <a:p>
            <a:pPr lvl="1" algn="just"/>
            <a:r>
              <a:rPr lang="en-US" b="0" dirty="0"/>
              <a:t>a cylinder of diameter </a:t>
            </a:r>
            <a:r>
              <a:rPr lang="en-US" b="0" i="1" dirty="0"/>
              <a:t>D </a:t>
            </a:r>
            <a:r>
              <a:rPr lang="en-US" b="0" dirty="0"/>
              <a:t>and height </a:t>
            </a:r>
            <a:r>
              <a:rPr lang="en-US" b="0" i="1" dirty="0"/>
              <a:t>H </a:t>
            </a:r>
            <a:r>
              <a:rPr lang="en-US" b="0" dirty="0"/>
              <a:t>around the center of the aircraft</a:t>
            </a:r>
          </a:p>
          <a:p>
            <a:pPr lvl="1" algn="just"/>
            <a:endParaRPr lang="en-US" b="0" dirty="0"/>
          </a:p>
          <a:p>
            <a:pPr lvl="1" algn="just"/>
            <a:endParaRPr lang="en-US" b="0" dirty="0"/>
          </a:p>
          <a:p>
            <a:pPr lvl="1" algn="just"/>
            <a:endParaRPr lang="en-US" b="0" dirty="0"/>
          </a:p>
          <a:p>
            <a:pPr lvl="1" algn="just"/>
            <a:endParaRPr lang="en-US" b="0" dirty="0"/>
          </a:p>
          <a:p>
            <a:pPr lvl="1" algn="just"/>
            <a:endParaRPr lang="en-US" b="0" dirty="0"/>
          </a:p>
          <a:p>
            <a:pPr lvl="1" algn="just"/>
            <a:endParaRPr lang="en-US" b="0" dirty="0"/>
          </a:p>
          <a:p>
            <a:pPr lvl="1" algn="just"/>
            <a:endParaRPr lang="en-US" b="0" dirty="0"/>
          </a:p>
          <a:p>
            <a:pPr lvl="1" algn="just"/>
            <a:endParaRPr lang="en-US" b="0" dirty="0"/>
          </a:p>
          <a:p>
            <a:pPr lvl="1" algn="just"/>
            <a:r>
              <a:rPr lang="en-US" b="0" dirty="0"/>
              <a:t> </a:t>
            </a:r>
            <a:r>
              <a:rPr lang="en-US" b="0" i="1" dirty="0"/>
              <a:t> </a:t>
            </a:r>
            <a:r>
              <a:rPr lang="en-US" b="0" dirty="0"/>
              <a:t>two aircraft are in </a:t>
            </a:r>
            <a:r>
              <a:rPr lang="en-US" b="0" i="1" dirty="0"/>
              <a:t>conflict</a:t>
            </a:r>
            <a:r>
              <a:rPr lang="en-US" b="0" dirty="0"/>
              <a:t> if their well-clear volumes intersect</a:t>
            </a:r>
          </a:p>
          <a:p>
            <a:pPr lvl="1" algn="just"/>
            <a:endParaRPr lang="en-US" b="0" i="1" dirty="0"/>
          </a:p>
        </p:txBody>
      </p:sp>
      <p:pic>
        <p:nvPicPr>
          <p:cNvPr id="8" name="Picture 7" descr="A picture containing sky, indoor, table&#10;&#10;Description automatically generated">
            <a:extLst>
              <a:ext uri="{FF2B5EF4-FFF2-40B4-BE49-F238E27FC236}">
                <a16:creationId xmlns:a16="http://schemas.microsoft.com/office/drawing/2014/main" id="{688C71BC-33CF-4B4F-A637-59E94C6AF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705" y="2492896"/>
            <a:ext cx="4360968" cy="2008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7276A-1A7B-4C36-A4AB-2AB82FC41E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86" y="5339880"/>
            <a:ext cx="1217433" cy="6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825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9651"/>
  <p:tag name="ORIGINALWIDTH" val="514.4357"/>
  <p:tag name="LATEXADDIN" val="\documentclass{article}&#10;\usepackage{amsmath}&#10;\usepackage{amsfonts}&#10;\pagestyle{empty}&#10;\newcommand{\vect}[1]{\boldsymbol{\mathrm{#1}}} &#10;\begin{document}&#10;         \ \ \\&#10;$ \|\vect{s_t}\| &lt; D$\\&#10;$ |s_{z,t}| &lt; H $&#10;&#10;&#10;\end{document}"/>
  <p:tag name="IGUANATEXSIZE" val="22"/>
  <p:tag name="IGUANATEXCURSOR" val="2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}&#10;\usepackage{amsfonts}&#10;\pagestyle{empty}&#10;\newtheorem{theorem}{Theorem}&#10;\newcommand{\vect}[1]{\boldsymbol{\mathrm{#1}}} &#10;\begin{document}&#10;$\Phi$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1923.51"/>
  <p:tag name="LATEXADDIN" val="\documentclass{article}&#10;\usepackage{amsmath}&#10;\usepackage{amsfonts}&#10;\pagestyle{empty}&#10;\newtheorem{theorem}{Theorem}&#10;\newcommand{\vect}[1]{\boldsymbol{\mathrm{#1}}} &#10;\begin{document}&#10;&#10;$\forall F_b \in \Phi:$ $\lnot$\texttt{conflict($\bar{F_a}, F_b,D,H$)}&#10;\end{document}"/>
  <p:tag name="IGUANATEXSIZE" val="20"/>
  <p:tag name="IGUANATEXCURSOR" val="2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6.4529"/>
  <p:tag name="ORIGINALWIDTH" val="1022.872"/>
  <p:tag name="LATEXADDIN" val="\documentclass{article}&#10;\usepackage{amsmath}&#10;\usepackage{amsfonts}&#10;\pagestyle{empty}&#10;\newtheorem{theorem}{Theorem}&#10;\newcommand{\vect}[1]{\boldsymbol{\mathrm{#1}}} &#10;\begin{document}&#10;\ \\&#10;$  \gamma = \tan^{-1}\frac{\Delta h}{\Delta x} = \frac{v_z}{v_g}&#10;$&#10;\\ &#10;$  v_z^{'} = {v_g}^{'} \times \frac{v_z}{v_g}$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3.24331"/>
  <p:tag name="LATEXADDIN" val="\documentclass{article}&#10;\usepackage{amsmath}&#10;\usepackage{amsfonts}&#10;\pagestyle{empty}&#10;\newtheorem{theorem}{Theorem}&#10;\newcommand{\vect}[1]{\boldsymbol{\mathrm{#1}}} &#10;\begin{document}&#10;&#10;$\xi$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35.208"/>
  <p:tag name="ORIGINALWIDTH" val="3611.548"/>
  <p:tag name="LATEXADDIN" val="\documentclass{article}&#10;\usepackage{amsmath}&#10;\usepackage{amsfonts}&#10;\pagestyle{empty}&#10;\newtheorem{theorem}{Theorem}&#10;\newcommand{\vect}[1]{\boldsymbol{\mathrm{#1}}} &#10;\begin{document}&#10;\ \\&#10;solve($M,F_a,\Phi,\xi,D,H$): \\ &#10;\indent if complete($M$)\ \&amp; \ check-safety($M,F_a,\Phi,\xi,D,H$)\\&#10;  \indent\indent return $M$ \\&#10; \indent endif \\&#10; \indent if complete($M$)\ \&amp; \ $\lnot$check-safety($M,F_a,\Phi,\xi,D,H$) \\&#10;  \indent\indent return $M_0$ \\&#10; \indent endif \\&#10; \indent if $\lnot$complete($M$)\ \&amp; \ $\exists v:v\in\xi$\ \&amp; \ valid($v,M,F_a,\Phi,\xi,D,H$)\\&#10;  \indent\indent Let\\&#10;   \indent\indent\indent $M'$ = set($M$,unassigned($M$),getindex($\xi,v$))\\&#10;  \indent\indent in\\&#10;   \indent\indent\indent return solve($M',F_a,\Phi,\xi,D,H$)\\&#10; \indent endif\\&#10; \indent if $\lnot$complete($M$)\ \&amp; \ $\lnot(\exists v:v\in\xi$\ \&amp; \ valid($v,M,F_a,\Phi,\xi,D,H$))   \\&#10;  \indent\indent return $M_0$\\&#10; \indent endif&#10;&#10;\end{document}"/>
  <p:tag name="IGUANATEXSIZE" val="20"/>
  <p:tag name="IGUANATEXCURSOR" val="837"/>
  <p:tag name="TRANSPARENCY" val="True"/>
  <p:tag name="FILENAME" val=""/>
  <p:tag name="LATEXENGINEID" val="0"/>
  <p:tag name="TEMPFOLDER" val="c:\temp\"/>
  <p:tag name="LATEXFORMHEIGHT" val="514.8"/>
  <p:tag name="LATEXFORMWIDTH" val="682.2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1379"/>
  <p:tag name="ORIGINALWIDTH" val="3601.8"/>
  <p:tag name="LATEXADDIN" val="\documentclass{article}&#10;\usepackage{amsmath}&#10;\usepackage{amsfonts}&#10;\pagestyle{empty}&#10;\newcommand{\vect}[1]{\boldsymbol{\mathrm{#1}}} &#10;\begin{document}&#10;\ \\&#10;$\forall$ $D,H: \mathbb{R}$, $n, m, k:\mathbb{N}$, $M:\{0,1\}^{n \times m}$, $F_a:~\mathbb{F}$, $\Phi: \mathbb{F}^k$, and $\xi:\mathbb{R}^m$,&#10;\newline\indent&#10; \texttt{complete($M$)} &#10;\newline\indent\indent&#10;$\implies$ &#10;\newline\indent\indent\indent&#10;$\big($\texttt{(solve($M,F, \Phi,\xi,D,H$) = $M$)}&#10;\newline\indent\indent\indent\indent&#10;$\iff$&#10;\newline\indent\indent\indent\indent\indent&#10;\texttt{safe($\Phi  \cup $\texttt{plan($M,F,\xi$)}$,D,H$)}$\big)$&#10;\end{document}"/>
  <p:tag name="IGUANATEXSIZE" val="22"/>
  <p:tag name="IGUANATEXCURSOR" val="6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86.089"/>
  <p:tag name="LATEXADDIN" val="\documentclass{article}&#10;\usepackage{amsmath}&#10;\usepackage{amsfonts}&#10;\pagestyle{empty}&#10;\newtheorem{theorem}{Theorem}&#10;\newcommand{\vect}[1]{\boldsymbol{\mathrm{#1}}} &#10;\begin{document}&#10;\ \\&#10;$\texttt{solve($M,F,\Phi,\xi,D,H$)}$&#10;&#10;\end{document}"/>
  <p:tag name="IGUANATEXSIZE" val="20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1379"/>
  <p:tag name="ORIGINALWIDTH" val="3601.8"/>
  <p:tag name="LATEXADDIN" val="\documentclass{article}&#10;\usepackage{amsmath}&#10;\usepackage{amsfonts}&#10;\pagestyle{empty}&#10;\newcommand{\vect}[1]{\boldsymbol{\mathrm{#1}}} &#10;\begin{document}&#10;\ \\&#10;$\forall$ $D,H: \mathbb{R}$, $n, m, k:\mathbb{N}$, $M:\{0,1\}^{n \times m}$, $F_a:~\mathbb{F}$, $\Phi: \mathbb{F}^k$, and $\xi:\mathbb{R}^m$,&#10;\newline\indent &#10;$\lnot$\texttt{complete($M$)}&#10;\newline\indent\indent&#10;$\implies$&#10;\newline\indent\indent\indent&#10; $\big($($\exists \ v: v \in \xi\ \&amp; \ $\texttt{valid($v,M,F,\Phi,\xi,D,H$))}&#10;\newline\indent\indent\indent\indent&#10; $\iff$ &#10;\newline\indent\indent\indent\indent\indent&#10;$\lnot$\texttt{(solve($M,F,\Phi,\xi,D,H$)=$M_0$)}$\big)$&#10;\end{document}"/>
  <p:tag name="IGUANATEXSIZE" val="22"/>
  <p:tag name="IGUANATEXCURSOR" val="57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3.24331"/>
  <p:tag name="LATEXADDIN" val="\documentclass{article}&#10;\usepackage{amsmath}&#10;\usepackage{amsfonts}&#10;\pagestyle{empty}&#10;\newtheorem{theorem}{Theorem}&#10;\newcommand{\vect}[1]{\boldsymbol{\mathrm{#1}}} &#10;\begin{document}&#10;$\xi$&#10;&#10;\end{document}"/>
  <p:tag name="IGUANATEXSIZE" val="22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12.6734"/>
  <p:tag name="LATEXADDIN" val="\documentclass{article}&#10;\usepackage{amsmath}&#10;\usepackage{amsfonts}&#10;\pagestyle{empty}&#10;\newtheorem{theorem}{Theorem}&#10;\newcommand{\vect}[1]{\boldsymbol{\mathrm{#1}}} &#10;\begin{document}&#10;&#10;$\xi = \xi_{air}(\vect{w})$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783.652"/>
  <p:tag name="LATEXADDIN" val="\documentclass{article}&#10;\usepackage{amsmath}&#10;\usepackage{amsfonts}&#10;\pagestyle{empty}&#10;\newcommand{\vect}[1]{\boldsymbol{\mathrm{#1}}} &#10;\begin{document}&#10;$\texttt{safe($\Phi,D,H$)}$&#10;\end{document}"/>
  <p:tag name="IGUANATEXSIZE" val="22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3.24331"/>
  <p:tag name="LATEXADDIN" val="\documentclass{article}&#10;\usepackage{amsmath}&#10;\usepackage{amsfonts}&#10;\pagestyle{empty}&#10;\newtheorem{theorem}{Theorem}&#10;\newcommand{\vect}[1]{\boldsymbol{\mathrm{#1}}} &#10;\begin{document}&#10;&#10;$\xi$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10.124"/>
  <p:tag name="LATEXADDIN" val="\documentclass{article}&#10;\usepackage{amsmath}&#10;\pagestyle{empty}&#10;\begin{document}&#10;$\langle s_x, s_y, s_z, v_g, \lambda, v_z \rangle$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778.4026"/>
  <p:tag name="LATEXADDIN" val="\documentclass{article}&#10;\usepackage{amsmath}&#10;\pagestyle{empty}&#10;\begin{document}&#10;&#10;$s_x,\ s_y,\ and\ s_z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.24221"/>
  <p:tag name="LATEXADDIN" val="\documentclass{article}&#10;\usepackage{amsmath}&#10;\pagestyle{empty}&#10;\begin{document}&#10;&#10;$\lambda$&#10;&#10;&#10;\end{document}"/>
  <p:tag name="IGUANATEXSIZE" val="22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102.7372"/>
  <p:tag name="LATEXADDIN" val="\documentclass{article}&#10;\usepackage{amsmath}&#10;\pagestyle{empty}&#10;\begin{document}&#10;&#10;&#10;$v_z$&#10;&#10;\end{document}"/>
  <p:tag name="IGUANATEXSIZE" val="22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10.124"/>
  <p:tag name="LATEXADDIN" val="\documentclass{article}&#10;\usepackage{amsmath}&#10;\pagestyle{empty}&#10;\begin{document}&#10;&#10;&#10;$\langle s_x, s_y, s_z, v_g, \lambda, v_z \rangle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062.617"/>
  <p:tag name="LATEXADDIN" val="\documentclass{article}&#10;\usepackage{amsmath}&#10;\pagestyle{empty}&#10;\begin{document}&#10;&#10;&#10;$\langle s_x, s_y, s_z, v_x, v_y, v_z \rangle$&#10;&#10;\end{document}"/>
  <p:tag name="IGUANATEXSIZE" val="22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104.237"/>
  <p:tag name="LATEXADDIN" val="\documentclass{article}&#10;\usepackage{amsmath}&#10;\pagestyle{empty}&#10;\begin{document}&#10;&#10;$v_g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518.1852"/>
  <p:tag name="LATEXADDIN" val="\documentclass{article}&#10;\usepackage{amsmath}&#10;\pagestyle{empty}&#10;\begin{document}&#10;&#10;&#10;$v_x\ and\ v_y$&#10;&#10;\end{document}"/>
  <p:tag name="IGUANATEXSIZE" val="22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536.183"/>
  <p:tag name="LATEXADDIN" val="\documentclass{article}&#10;\usepackage{amsmath}&#10;\pagestyle{empty}&#10;\begin{document}&#10;&#10;$\langle s_x,s_y,s_z \rangle$&#10;&#10;&#10;\end{document}"/>
  <p:tag name="IGUANATEXSIZE" val="22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7.4278"/>
  <p:tag name="ORIGINALWIDTH" val="2473.191"/>
  <p:tag name="LATEXADDIN" val="\documentclass{article}&#10;\usepackage{amsmath}&#10;\usepackage{amsfonts}&#10;\pagestyle{empty}&#10;\newtheorem{theorem}{Theorem}&#10;\newcommand{\vect}[1]{\boldsymbol{\mathrm{#1}}} &#10;\begin{document}&#10;\ \\&#10;$\forall$ $D, H:\mathbb{R}$, $k:\mathbb{N}$, $\Phi: \mathbb{F}^k$ and $F_i, F_j:\mathbb{F}$, &#10;\newline\indent &#10;$\lnot \big( \exists\ F_i,\ F_j \in \Phi:$ \texttt{conflict($F_i, F_j,D,H$)}$\big)&#10;\newline\indent\indent \iff$&#10;\newline\indent\indent\indent&#10;\texttt{safe($\Phi,D,H$)}.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28.459"/>
  <p:tag name="LATEXADDIN" val="\documentclass{article}&#10;\usepackage{amsmath}&#10;\usepackage{amsfonts}&#10;\pagestyle{empty}&#10;\begin{document}&#10;&#10;$\langle t , \mathbb{C}^n \rangle$&#10;&#10;&#10;\end{document}"/>
  <p:tag name="IGUANATEXSIZE" val="20"/>
  <p:tag name="IGUANATEXCURSOR" val="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6.8991"/>
  <p:tag name="ORIGINALWIDTH" val="3572.553"/>
  <p:tag name="LATEXADDIN" val="\documentclass{article}&#10;\usepackage{amsmath}&#10;\usepackage{amsfonts}&#10;\pagestyle{empty}&#10;\begin{document}&#10;&#10;\begin{table} % \usepackage{booktabs}&#10;\centering&#10;\addtolength{\tabcolsep}{-3pt}&#10;\begin{tabular}{cccc}&#10;&#10;Type &amp; Specification &amp; Set &amp; Domain \\ &#10;Configuration &amp; $\langle s_x, s_y, s_z, v_g, \lambda, v_z \rangle$ &amp; $\mathbb{C}$ &amp; $\mathbb{R}^3 \times \mathbb{R}\geq 0 \times [0,2\pi) \times \mathbb{R}$\\ &#10;State &amp; $\langle s_x, s_y, s_z, v_x, v_y, v_z \rangle$ &amp; $\mathbb{S}$ &amp; $\mathbb{R}^6$\\&#10;Flight-plan &amp; $\langle t , \mathbb{C}^n \rangle$ &amp; $\mathbb{F}$ &amp; $\mathbb{R}\geq 0 \times \mathbb{C}^{n \in \mathbb{N}}$\\&#10;\end{tabular}&#10;\addtolength{\tabcolsep}{+3pt}&#10;\caption{Semantic domains.}&#10;\end{table}&#10;&#10;&#10;\end{document}"/>
  <p:tag name="IGUANATEXSIZE" val="22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7.3903"/>
  <p:tag name="ORIGINALWIDTH" val="2687.664"/>
  <p:tag name="LATEXADDIN" val="\documentclass{article}&#10;\usepackage{amsmath}&#10;\usepackage{amsfonts}&#10;\pagestyle{empty}&#10;\newcommand{\vect}[1]{\boldsymbol{\mathrm{#1}}} &#10;\begin{document}&#10;         \ \ \\&#10;$S_{a,t_0}=\langle s_{x,a,t_0}, s_{y,a,t_0}, s_{z,a,t_0}, v_{x,a,t_0}, v_{y,a,t_0}, v_{z,a,t_0} \rangle$\\&#10;$S_{b,t_0}= \langle s_{x,b,t_0}, s_{y,b,t_0}, s_{z,b,t_0}, v_{x,b,t_0}, v_{y,b,t_0}, v_{z,b,t_0}\rangle$\\&#10; $ \vect{s}_{xy,a,t_0} = \langle s_{x,a,t_0},s_{y,a,t_0} \rangle $\\&#10;$ \vect{s}_{xy,b,t_0} = \langle s_{x,b,t_0},s_{y,b,t_0} \rangle $ \\&#10;$ \vect{v}_{xy,a,t_0} = \langle v_{x,a,t_0},v_{y,a,t_0} \rangle $\\&#10;$ \vect{v}_{xy,b,t_0} = \langle v_{x,b,t_0},v_{y,b,t_0} \rangle $&#10;&#10;&#10;\end{document}"/>
  <p:tag name="IGUANATEXSIZE" val="22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1.4698"/>
  <p:tag name="ORIGINALWIDTH" val="2842.895"/>
  <p:tag name="LATEXADDIN" val="\documentclass{article}&#10;\usepackage{amsmath}&#10;\usepackage{amsfonts}&#10;\pagestyle{empty}&#10;\newcommand{\vect}[1]{\boldsymbol{\mathrm{#1}}} &#10;\begin{document}&#10;\ \\&#10;$ \vect{v}_{xy,t_0} = \vect{v}_{xy,a,t_0}-\vect{v}_{xy,b,t_0}&#10;$,      $ \vect{s}_{xy,t_0} = \vect{s}_{xy,a,t_0}-\vect{s}_{xy,b,t_0}$,\\&#10;$ s_{z,t_0} = s_{z,a,t_0}-s_{z,b,t_0}&#10;$,  and   $ v_{z,t_0} = v_{z,a,t_0}-v_{z,b,t_0}$&#10;&#10;&#10;\end{document}"/>
  <p:tag name="IGUANATEXSIZE" val="22"/>
  <p:tag name="IGUANATEXCURSOR" val="34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1529.059"/>
  <p:tag name="LATEXADDIN" val="\documentclass{article}&#10;\usepackage{amsmath}&#10;\usepackage{amsfonts}&#10;\pagestyle{empty}&#10;\newcommand{\vect}[1]{\boldsymbol{\mathrm{#1}}} &#10;\begin{document}&#10;         \ \ \\&#10;$ \vect{s}_{xy,t} = \vect{s}_{xy,t_0}+ (t-t_0) \vect{v}_{xy,t_0}$\\&#10;$ s_{z,t} = s_{z,t_0}+ (t-t_0) v_{z,t_0} $&#10;&#10;&#10;\end{document}"/>
  <p:tag name="IGUANATEXSIZE" val="22"/>
  <p:tag name="IGUANATEXCURSOR" val="2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43.27"/>
  <p:tag name="LATEXADDIN" val="\documentclass{article}&#10;\usepackage{amsmath}&#10;\usepackage{amsfonts}&#10;\pagestyle{empty}&#10;\newcommand{\vect}[1]{\boldsymbol{\mathrm{#1}}} &#10;\begin{document}&#10;$T =\langle t_0, t_1, t_2, t_3, t_4, t_5, t_6, t_7, t_8, t_9 \rangle$&#10;\end{document}"/>
  <p:tag name="IGUANATEXSIZE" val="22"/>
  <p:tag name="IGUANATEXCURSOR" val="2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116.985"/>
  <p:tag name="LATEXADDIN" val="\documentclass{article}&#10;\usepackage{amsmath}&#10;\usepackage{amsfonts}&#10;\pagestyle{empty}&#10;\newcommand{\vect}[1]{\boldsymbol{\mathrm{#1}}} &#10;\begin{document}&#10;$\texttt{exists-violation($t_1,t_2, F_a, F_b,D,H$)}$&#10;\end{document}"/>
  <p:tag name="IGUANATEXSIZE" val="22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0.6786"/>
  <p:tag name="ORIGINALWIDTH" val="2950.131"/>
  <p:tag name="LATEXADDIN" val="\documentclass{article}&#10;\usepackage{amsmath}&#10;\usepackage{amsfonts}&#10;\pagestyle{empty}&#10;\newtheorem{theorem}{Theorem}&#10;\newcommand{\vect}[1]{\boldsymbol{\mathrm{#1}}} &#10;\begin{document}&#10;\ \\&#10;$\forall D, H, t_1, t_2:\mathbb{R}$ and $F_a, F_b:\mathbb{F}$, \newline\indent \texttt{exists-violation($t_1,t_2,F_a,F_b,D,H$)} \newline\indent\indent $\iff$ \newline\indent\indent\indent $\exists$ $t:\|\vect{s}_{xy,t}\| &lt; D$ \&amp; $|s_{z,t}| &lt; H$ \&amp; $t_1 &lt; t \leq t_2$.&#10;&#10;\end{document}"/>
  <p:tag name="IGUANATEXSIZE" val="20"/>
  <p:tag name="IGUANATEXCURSOR" val="3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620.547"/>
  <p:tag name="LATEXADDIN" val="\documentclass{article}&#10;\usepackage{amsmath}&#10;\usepackage{amsfonts}&#10;\pagestyle{empty}&#10;\newcommand{\vect}[1]{\boldsymbol{\mathrm{#1}}} &#10;\begin{document}&#10;$\texttt{T-violation($T,F_a,F_b,D,H$)}$&#10;\end{document}"/>
  <p:tag name="IGUANATEXSIZE" val="22"/>
  <p:tag name="IGUANATEXCURSOR" val="17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8.601"/>
  <p:tag name="ORIGINALWIDTH" val="2786.652"/>
  <p:tag name="LATEXADDIN" val="\documentclass{article}&#10;\usepackage{amsmath}&#10;\usepackage{amsfonts}&#10;\pagestyle{empty}&#10;\newtheorem{theorem}{Theorem}&#10;\newcommand{\vect}[1]{\boldsymbol{\mathrm{#1}}} &#10;\begin{document}&#10;\ \\&#10;$\forall$ $D,H,t_1,t_2:\mathbb{R}$, $n:\mathbb{N}$, $T:\mathbb{R}^n$, and $F_a,\ F_b:\mathbb{F}$, \newline\indent $\big($\texttt{exists-violation($t_1,t_2,F_a,F_b,D,H$)} \newline\indent\indent $\implies$&#10;\newline\indent\indent\indent \texttt{T-violation($\langle t_1,t_2,T \rangle,F_a,F_b,D,H$)}$\big) \newline\indent \&amp;$ $\big(\lnot$\texttt{exists-violation($t_1,t_2,F_a,F_b,D,H$)}&#10;\newline\indent\indent $\implies$ \newline\indent\indent\indent \texttt{T-violation($\langle t_1,t_2, T \rangle,F_a,F_b,D,H$)} \newline\indent\indent\indent\indent =\texttt{T-violation($\langle t_2,T \rangle,F_a, F_b,D,H$)}$\big)$&#10;&#10;\end{document}"/>
  <p:tag name="IGUANATEXSIZE" val="20"/>
  <p:tag name="IGUANATEXCURSOR" val="7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}&#10;\usepackage{amsfonts}&#10;\pagestyle{empty}&#10;\newtheorem{theorem}{Theorem}&#10;\newcommand{\vect}[1]{\boldsymbol{\mathrm{#1}}} &#10;\begin{document}&#10;$\Phi$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280.09"/>
  <p:tag name="LATEXADDIN" val="\documentclass{article}&#10;\usepackage{amsmath}&#10;\usepackage{amsfonts}&#10;\pagestyle{empty}&#10;\newcommand{\vect}[1]{\boldsymbol{\mathrm{#1}}} &#10;\begin{document}&#10;$\texttt{conflict($F_a\\,F_b,D,H$)}$&#10;\end{document}"/>
  <p:tag name="IGUANATEXSIZE" val="22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8.6802"/>
  <p:tag name="ORIGINALWIDTH" val="3033.371"/>
  <p:tag name="LATEXADDIN" val="\documentclass{article}&#10;\usepackage{amsmath}&#10;\usepackage{amsfonts}&#10;\pagestyle{empty}&#10;\newtheorem{theorem}{Theorem}&#10;\newcommand{\vect}[1]{\boldsymbol{\mathrm{#1}}} &#10;\begin{document}&#10;\ \\&#10;$\forall D, H:\mathbb{R}$ and $F_a, F_b:\mathbb{F}$, \newline\indent \texttt{T-violation(get-all-times($F_a,F_b$)$,F_a,F_b,D,H$)}\newline\indent\indent $\iff$ \newline\indent\indent\indent \texttt{conflict($F_a,F_b,D,H$)}&#10;&#10;\end{document}"/>
  <p:tag name="IGUANATEXSIZE" val="20"/>
  <p:tag name="IGUANATEXCURSOR" val="4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6.1792"/>
  <p:tag name="ORIGINALWIDTH" val="4293.213"/>
  <p:tag name="LATEXADDIN" val="\documentclass{article}&#10;\usepackage{amsmath}&#10;\usepackage{amsfonts}&#10;\pagestyle{empty}&#10;\newtheorem{theorem}{Theorem}&#10;\newcommand{\vect}[1]{\boldsymbol{\mathrm{#1}}} &#10;\begin{document}&#10;&#10;\emph{Given a set of immutable traffic flight-plans $\Phi$, a horizontal threshold $D$, a vertical threshold $H$, and a proposal flight-plan $F_a$ such that \texttt{safe($\Phi,D,H$)} but $\lnot$\texttt{safe($\Phi \cup \{F_a\},D,H$)}, the goal is to find a valid solution flight-plan $\bar{F_a}$ such that \texttt{safe($\Phi \cup \{\bar{F_a}\},D,H$)}}&#10;&#10;\end{document}"/>
  <p:tag name="IGUANATEXSIZE" val="20"/>
  <p:tag name="IGUANATEXCURSOR" val="5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6.49047"/>
  <p:tag name="LATEXADDIN" val="\documentclass{article}&#10;\usepackage{amsmath}&#10;\usepackage{amsfonts}&#10;\pagestyle{empty}&#10;\newtheorem{theorem}{Theorem}&#10;\newcommand{\vect}[1]{\boldsymbol{\mathrm{#1}}} &#10;\begin{document}&#10;$\Phi$&#10;&#10;\end{document}"/>
  <p:tag name="IGUANATEXSIZE" val="20"/>
  <p:tag name="IGUANATEXCURSOR" val="1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196.1"/>
  <p:tag name="LATEXADDIN" val="\documentclass{article}&#10;\usepackage{amsmath}&#10;\usepackage{amsfonts}&#10;\pagestyle{empty}&#10;\newcommand{\vect}[1]{\boldsymbol{\mathrm{#1}}} &#10;\begin{document}&#10;         \ \ \\&#10;$ \|\vect{s_t}\| &lt; D$ \&amp; $ |s_{z,t}| &lt; H $&#10;&#10;&#10;&#10;\end{document}"/>
  <p:tag name="IGUANATEXSIZE" val="22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86.7267"/>
  <p:tag name="LATEXADDIN" val="\documentclass{article}&#10;\usepackage{amsmath}&#10;\usepackage{amsfonts}&#10;\pagestyle{empty}&#10;\newtheorem{theorem}{Theorem}&#10;\newcommand{\vect}[1]{\boldsymbol{\mathrm{#1}}} &#10;\begin{document}&#10;&#10;$\xi_{air}$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97.48779"/>
  <p:tag name="LATEXADDIN" val="\documentclass{article}&#10;\usepackage{amsmath}&#10;\usepackage{amsfonts}&#10;\pagestyle{empty}&#10;\newtheorem{theorem}{Theorem}&#10;\newcommand{\vect}[1]{\boldsymbol{\mathrm{#1}}} &#10;\begin{document}&#10;&#10;$\vect{w}$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12.6734"/>
  <p:tag name="LATEXADDIN" val="\documentclass{article}&#10;\usepackage{amsmath}&#10;\usepackage{amsfonts}&#10;\pagestyle{empty}&#10;\newtheorem{theorem}{Theorem}&#10;\newcommand{\vect}[1]{\boldsymbol{\mathrm{#1}}} &#10;\begin{document}&#10;&#10;$\xi = \xi_{air}(\vect{w})$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685.4143"/>
  <p:tag name="LATEXADDIN" val="\documentclass{article}&#10;\usepackage{amsmath}&#10;\usepackage{amsfonts}&#10;\pagestyle{empty}&#10;\newtheorem{theorem}{Theorem}&#10;\newcommand{\vect}[1]{\boldsymbol{\mathrm{#1}}} &#10;\begin{document}&#10;$\texttt{assigned($r$)}$&#10;&#10;\end{document}"/>
  <p:tag name="IGUANATEXSIZE" val="22"/>
  <p:tag name="IGUANATEXCURSOR" val="2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896.8879"/>
  <p:tag name="LATEXADDIN" val="\documentclass{article}&#10;\usepackage{amsmath}&#10;\usepackage{amsfonts}&#10;\pagestyle{empty}&#10;\newtheorem{theorem}{Theorem}&#10;\newcommand{\vect}[1]{\boldsymbol{\mathrm{#1}}} &#10;\begin{document}&#10;$\texttt{unassigned($M$)}$&#10;&#10;\end{document}"/>
  <p:tag name="IGUANATEXSIZE" val="20"/>
  <p:tag name="IGUANATEXCURSOR" val="2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191.2261"/>
  <p:tag name="LATEXADDIN" val="\documentclass{article}&#10;\usepackage{amsmath}&#10;\usepackage{amsfonts}&#10;\pagestyle{empty}&#10;\newtheorem{theorem}{Theorem}&#10;\newcommand{\vect}[1]{\boldsymbol{\mathrm{#1}}} &#10;\begin{document}&#10;&#10;$\in \Phi$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752.156"/>
  <p:tag name="LATEXADDIN" val="\documentclass{article}&#10;\usepackage{amsmath}&#10;\usepackage{amsfonts}&#10;\pagestyle{empty}&#10;\newtheorem{theorem}{Theorem}&#10;\newcommand{\vect}[1]{\boldsymbol{\mathrm{#1}}} &#10;\begin{document}&#10;&#10;$\texttt{plan($M,F,\xi$)}$&#10;\end{document}"/>
  <p:tag name="IGUANATEXSIZE" val="22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642.6697"/>
  <p:tag name="LATEXADDIN" val="\documentclass{article}&#10;\usepackage{amsmath}&#10;\usepackage{amsfonts}&#10;\pagestyle{empty}&#10;\newtheorem{theorem}{Theorem}&#10;\newcommand{\vect}[1]{\boldsymbol{\mathrm{#1}}} &#10;\begin{document}&#10;&#10;$\texttt{set($M,r,c$)}$&#10;\end{document}"/>
  <p:tag name="IGUANATEXSIZE" val="22"/>
  <p:tag name="IGUANATEXCURSOR" val="2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809.8987"/>
  <p:tag name="LATEXADDIN" val="\documentclass{article}&#10;\usepackage{amsmath}&#10;\usepackage{amsfonts}&#10;\pagestyle{empty}&#10;\newtheorem{theorem}{Theorem}&#10;\newcommand{\vect}[1]{\boldsymbol{\mathrm{#1}}} &#10;\begin{document}&#10;&#10;$\texttt{getindex($\xi,v$)}$&#10;\end{document}"/>
  <p:tag name="IGUANATEXSIZE" val="22"/>
  <p:tag name="IGUANATEXCURSOR" val="2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742.782"/>
  <p:tag name="LATEXADDIN" val="\documentclass{article}&#10;\usepackage{amsmath}&#10;\usepackage{amsfonts}&#10;\pagestyle{empty}&#10;\newcommand{\vect}[1]{\boldsymbol{\mathrm{#1}}} &#10;\begin{document}&#10;$\texttt{check-safety($M,F,\Phi,\xi,D,H$)}$&#10;\end{document}"/>
  <p:tag name="IGUANATEXSIZE" val="22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81.9272"/>
  <p:tag name="ORIGINALWIDTH" val="3559.055"/>
  <p:tag name="LATEXADDIN" val="\documentclass{article}&#10;\usepackage{amsmath}&#10;\usepackage{amsfonts}&#10;\pagestyle{empty}&#10;\newtheorem{theorem}{Theorem}&#10;\newcommand{\vect}[1]{\boldsymbol{\mathrm{#1}}} &#10;\begin{document}&#10;\ \\&#10;$\forall$ $D,H: \mathbb{R}$, $n, m, k:\mathbb{N}$, $M:\{0,1\}^{n \times m}$, $F:~\mathbb{F}$, and $\Phi:\mathbb{F}^k$, $\xi:\mathbb{R}^m$,&#10;\newline\indent&#10; \texttt{safe($\Phi \cup $\texttt{plan($M,F,\xi$)}$,D,H$)}&#10;\newline\indent\indent&#10;$\iff$&#10;\newline\indent\indent\indent&#10;\texttt{check-safety($M,F,\Phi,\xi,D,H$)}&#10;&#10;&#10;&#10;\end{document}"/>
  <p:tag name="IGUANATEXSIZE" val="20"/>
  <p:tag name="IGUANATEXCURSOR" val="4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9857"/>
  <p:tag name="ORIGINALWIDTH" val="758.1552"/>
  <p:tag name="LATEXADDIN" val="\documentclass{article}&#10;\usepackage{amsmath}&#10;\usepackage{amsfonts}&#10;\pagestyle{empty}&#10;\newcommand{\vect}[1]{\boldsymbol{\mathrm{#1}}} &#10;\begin{document}&#10;$\texttt{complete($M$)}$&#10;\end{document}"/>
  <p:tag name="IGUANATEXSIZE" val="22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9.9287"/>
  <p:tag name="ORIGINALWIDTH" val="1637.045"/>
  <p:tag name="LATEXADDIN" val="\documentclass{article}&#10;\usepackage{amsmath}&#10;\usepackage{amsfonts}&#10;\pagestyle{empty}&#10;\newtheorem{theorem}{Theorem}&#10;\newcommand{\vect}[1]{\boldsymbol{\mathrm{#1}}} &#10;\begin{document}&#10;\ \\&#10;$\forall\ n,\ m\ :\ \mathbb{N},\ M:\{0,1\}^{n \times m},&#10;\newline\indent&#10;(\forall \ r\  \in \ M:$ \texttt{assigned($r$)}$\big)&#10;\newline\indent\indent&#10; \iff$&#10;\newline\indent\indent\indent&#10;\texttt{complete($M$)}&#10;&#10;\end{document}"/>
  <p:tag name="IGUANATEXSIZE" val="20"/>
  <p:tag name="IGUANATEXCURSOR" val="1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1379"/>
  <p:tag name="ORIGINALWIDTH" val="4585.677"/>
  <p:tag name="LATEXADDIN" val="\documentclass{article}&#10;\usepackage{amsmath}&#10;\usepackage{amsfonts}&#10;\pagestyle{empty}&#10;\newcommand{\vect}[1]{\boldsymbol{\mathrm{#1}}} &#10;\begin{document}&#10;\ \\&#10;$\forall$ $D,H,v: \mathbb{R}$, $n, m, k:\mathbb{N}$, $M:\{0,1\}^{n \times m}$, $F_a:~\mathbb{F}$, $\Phi:\ \mathbb{F}^k$, and $\xi:\ \mathbb{R}^m$,&#10;\newline\indent&#10; \texttt{valid($v,M,F,\Phi,\xi,D,H$)}&#10;\newline\indent\indent&#10;$\iff$ &#10;\newline\indent\indent\indent&#10;$\big($\texttt{check-safety(set($M$,unassigned($M$),getindex($\xi,v$))$,F,\Phi,\xi,D,H$)}$&#10;\newline\indent\indent\indent&#10;\&amp;&#10;\newline\indent\indent\indent&#10;\lnot$\texttt{(solve($M,F,\Phi,\xi,D,H$)=$M_0$)}$\big)$  &#10;\end{document}"/>
  <p:tag name="IGUANATEXSIZE" val="22"/>
  <p:tag name="IGUANATEXCURSOR" val="5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12.073"/>
  <p:tag name="LATEXADDIN" val="\documentclass{article}&#10;\usepackage{amsmath}&#10;\usepackage{amsfonts}&#10;\pagestyle{empty}&#10;\newtheorem{theorem}{Theorem}&#10;\newcommand{\vect}[1]{\boldsymbol{\mathrm{#1}}} &#10;\begin{document}&#10;\ \\&#10;$\texttt{valid($v,M,F,\Phi,\xi,D,H$)}$&#10;&#10;\end{document}"/>
  <p:tag name="IGUANATEXSIZE" val="20"/>
  <p:tag name="IGUANATEXCURSOR" val="2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58.193"/>
  <p:tag name="ORIGINALWIDTH" val="4830.146"/>
  <p:tag name="LATEXADDIN" val="\documentclass{article}&#10;\usepackage{amsmath}&#10;\usepackage{amsfonts}&#10;\pagestyle{empty}&#10;\newtheorem{theorem}{Theorem}&#10;\newcommand{\vect}[1]{\boldsymbol{\mathrm{#1}}} &#10;\begin{document}&#10;\begin{itemize}&#10;\item $F_a$ had a starting time of $0.00$ seconds and was comprised of the way-points $\langle -60,100,50\rangle$, $\langle -55,65,50\rangle$, $\langle 5,5,50\rangle$, and $\langle 125,5,50\rangle$ with a proposed ground speed of $240$ \emph{kts} in every segment.&#10;\item $F_b$ had a starting time of $0.00$ seconds and was comprised of the way-points $\langle 125,5,50\rangle$, $\langle 5,5,50\rangle$, and $\langle -55,-55,50\rangle$ with a ground speed of $240$ \emph{kts} in every segment.&#10;\item $F_c$ had a starting time of $61.23$ seconds and was comprised of the way-points $\langle 69,-85,50\rangle$, $\langle 71,-55,50\rangle$, and $\langle 121,5,50\rangle$ with a ground speed of $200$ \emph{kts} in every segment.&#10;\item $F_d$ had a starting time of $63.66$ seconds and was comprised of the way-points $\langle 3,-55,50\rangle$, $\langle 123,65,50\rangle$, and $\langle 160,70,50\rangle$ with a ground speed of $174$ \emph{kts} in every segment.&#10;\item The vector of ground speeds for aircraft $a$ was $\xi~=~\langle~100,120,140,160,180,200,220,240\rangle$ (all in \emph{kts}).&#10;\end{itemize}&#10;&#10;\end{document}"/>
  <p:tag name="IGUANATEXSIZE" val="20"/>
  <p:tag name="IGUANATEXCURSOR" val="11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6.1792"/>
  <p:tag name="ORIGINALWIDTH" val="4293.213"/>
  <p:tag name="LATEXADDIN" val="\documentclass{article}&#10;\usepackage{amsmath}&#10;\usepackage{amsfonts}&#10;\pagestyle{empty}&#10;\newtheorem{theorem}{Theorem}&#10;\newcommand{\vect}[1]{\boldsymbol{\mathrm{#1}}} &#10;\begin{document}&#10;&#10;\emph{Given a set of immutable traffic flight-plans $\Phi$, a horizontal threshold $D$, a vertical threshold $H$, and a proposal flight-plan $F_a$ such that \texttt{safe($\Phi,D,H$)} but $\lnot$\texttt{safe($\Phi \cup \{F_a\},D,H$)}, the goal is to find a valid solution flight-plan $\bar{F_a}$ such that \texttt{safe($\Phi \cup \{\bar{F_a}\},D,H$)}}&#10;&#10;\end{document}"/>
  <p:tag name="IGUANATEXSIZE" val="20"/>
  <p:tag name="IGUANATEXCURSOR" val="5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86.7267"/>
  <p:tag name="LATEXADDIN" val="\documentclass{article}&#10;\usepackage{amsmath}&#10;\usepackage{amsfonts}&#10;\pagestyle{empty}&#10;\newtheorem{theorem}{Theorem}&#10;\newcommand{\vect}[1]{\boldsymbol{\mathrm{#1}}} &#10;\begin{document}&#10;&#10;$\xi_{air}$&#10;\end{document}"/>
  <p:tag name="IGUANATEXSIZE" val="20"/>
  <p:tag name="IGUANATEXCURSOR" val="1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97.48779"/>
  <p:tag name="LATEXADDIN" val="\documentclass{article}&#10;\usepackage{amsmath}&#10;\usepackage{amsfonts}&#10;\pagestyle{empty}&#10;\newtheorem{theorem}{Theorem}&#10;\newcommand{\vect}[1]{\boldsymbol{\mathrm{#1}}} &#10;\begin{document}&#10;&#10;$\vect{w}$&#10;\end{document}"/>
  <p:tag name="IGUANATEXSIZE" val="20"/>
  <p:tag name="IGUANATEXCURSOR" val="1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12.6734"/>
  <p:tag name="LATEXADDIN" val="\documentclass{article}&#10;\usepackage{amsmath}&#10;\usepackage{amsfonts}&#10;\pagestyle{empty}&#10;\newtheorem{theorem}{Theorem}&#10;\newcommand{\vect}[1]{\boldsymbol{\mathrm{#1}}} &#10;\begin{document}&#10;&#10;$\xi = \xi_{air}(\vect{w})$&#10;\end{document}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txDef>
      <a:spPr>
        <a:blipFill rotWithShape="1">
          <a:blip xmlns:r="http://schemas.openxmlformats.org/officeDocument/2006/relationships" r:embed="rId3"/>
          <a:stretch>
            <a:fillRect l="-1027" t="-2000" b="-20000"/>
          </a:stretch>
        </a:blipFill>
      </a:spPr>
      <a:bodyPr/>
      <a:lstStyle>
        <a:defPPr>
          <a:defRPr>
            <a:noFill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62386</TotalTime>
  <Words>3616</Words>
  <Application>Microsoft Office PowerPoint</Application>
  <PresentationFormat>On-screen Show (4:3)</PresentationFormat>
  <Paragraphs>935</Paragraphs>
  <Slides>75</Slides>
  <Notes>4</Notes>
  <HiddenSlides>28</HiddenSlides>
  <MMClips>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8" baseType="lpstr">
      <vt:lpstr>Microsoft YaHei UI</vt:lpstr>
      <vt:lpstr>Agency FB</vt:lpstr>
      <vt:lpstr>Arial</vt:lpstr>
      <vt:lpstr>Arial Narrow</vt:lpstr>
      <vt:lpstr>Calibri</vt:lpstr>
      <vt:lpstr>Comic Sans MS</vt:lpstr>
      <vt:lpstr>Copperplate</vt:lpstr>
      <vt:lpstr>Georgia</vt:lpstr>
      <vt:lpstr>LM Roman 10</vt:lpstr>
      <vt:lpstr>Verdana</vt:lpstr>
      <vt:lpstr>Wingdings</vt:lpstr>
      <vt:lpstr>Wingdings 2</vt:lpstr>
      <vt:lpstr>Civic</vt:lpstr>
      <vt:lpstr>Conflict-Aware Flight Planning for Avoiding Near Mid-Air Collisions </vt:lpstr>
      <vt:lpstr>Motivation</vt:lpstr>
      <vt:lpstr>Motivation</vt:lpstr>
      <vt:lpstr>Motivation</vt:lpstr>
      <vt:lpstr>Conflict-Aware Flight Planning</vt:lpstr>
      <vt:lpstr>Novelty</vt:lpstr>
      <vt:lpstr>Novelty</vt:lpstr>
      <vt:lpstr>CAFP Algorithm</vt:lpstr>
      <vt:lpstr>Conflict Between Two Flight-plans</vt:lpstr>
      <vt:lpstr>Conflict Between Two Flight-plans</vt:lpstr>
      <vt:lpstr>Conflict Between Two Flight-plans</vt:lpstr>
      <vt:lpstr>Conflict Between Two Flight-plans</vt:lpstr>
      <vt:lpstr>Conflict Between Multiple Flight-plans</vt:lpstr>
      <vt:lpstr>Conflict Aware Flight-planning</vt:lpstr>
      <vt:lpstr>Conflict Aware Flight-planning</vt:lpstr>
      <vt:lpstr>Adjusting the Vertical Speed</vt:lpstr>
      <vt:lpstr>Computing the Groundspeed Assignments</vt:lpstr>
      <vt:lpstr>Computing the Groundspeed Assignments</vt:lpstr>
      <vt:lpstr>The Matrix Assignment Algorithm</vt:lpstr>
      <vt:lpstr>The Matrix Assignment Algorithm</vt:lpstr>
      <vt:lpstr>The Matrix Assignment Algorithm</vt:lpstr>
      <vt:lpstr>The Matrix Assignment Algorithm</vt:lpstr>
      <vt:lpstr>Simulations</vt:lpstr>
      <vt:lpstr>Simulations</vt:lpstr>
      <vt:lpstr>Simulations</vt:lpstr>
      <vt:lpstr>Simulations</vt:lpstr>
      <vt:lpstr>Simulations</vt:lpstr>
      <vt:lpstr>Observations</vt:lpstr>
      <vt:lpstr>Discussion</vt:lpstr>
      <vt:lpstr>Discussion</vt:lpstr>
      <vt:lpstr>Concluding Remarks</vt:lpstr>
      <vt:lpstr>Questions?</vt:lpstr>
      <vt:lpstr>PowerPoint Presentation</vt:lpstr>
      <vt:lpstr>Background – Cyber Physical Systems</vt:lpstr>
      <vt:lpstr>Definitions</vt:lpstr>
      <vt:lpstr>Conflict Between Two Flight-plans</vt:lpstr>
      <vt:lpstr>Conflict Between Two Flight-plans</vt:lpstr>
      <vt:lpstr>Conflict Between Two Flight-plans</vt:lpstr>
      <vt:lpstr>Conflict Between Two Flight-plans</vt:lpstr>
      <vt:lpstr>Conflict Between Two Flight-plans</vt:lpstr>
      <vt:lpstr>Conflict Between Two Flight-plans</vt:lpstr>
      <vt:lpstr>Conflict Aware Flight-planning</vt:lpstr>
      <vt:lpstr>The Matrix Assignment Algorithm</vt:lpstr>
      <vt:lpstr>The Matrix Assignment Algorithm</vt:lpstr>
      <vt:lpstr>The Matrix Assignment Algorithm</vt:lpstr>
      <vt:lpstr>The Matrix Assignment Algorithm</vt:lpstr>
      <vt:lpstr>Dynamic Data Driven Avionics</vt:lpstr>
      <vt:lpstr>Simulations</vt:lpstr>
      <vt:lpstr>Dynamic Data Driven Model</vt:lpstr>
      <vt:lpstr>Low-altitude trajectories</vt:lpstr>
      <vt:lpstr>High-altitude trajectories</vt:lpstr>
      <vt:lpstr>High-altitude trajectories</vt:lpstr>
      <vt:lpstr>High-altitude trajectories</vt:lpstr>
      <vt:lpstr>Extended Runway Segment</vt:lpstr>
      <vt:lpstr>Trajectory Safety Metrics</vt:lpstr>
      <vt:lpstr>Trajectory Safety Metrics</vt:lpstr>
      <vt:lpstr>Effect of Wind on Trajectories</vt:lpstr>
      <vt:lpstr>Effect of Wind on Trajectories</vt:lpstr>
      <vt:lpstr>Effect of Wind on Trajectories</vt:lpstr>
      <vt:lpstr>Effect of Wind on Trajectories</vt:lpstr>
      <vt:lpstr>Effect of Wind on Trajectories</vt:lpstr>
      <vt:lpstr>Effect of Wind on Trajectories</vt:lpstr>
      <vt:lpstr>Generating Wind-Aware Trajectories</vt:lpstr>
      <vt:lpstr>Generating Wind-Aware Trajectories</vt:lpstr>
      <vt:lpstr>Generating Wind-Aware Trajectories</vt:lpstr>
      <vt:lpstr>Generating Wind-Aware Trajectories</vt:lpstr>
      <vt:lpstr>Generating Wind-Aware Trajectories</vt:lpstr>
      <vt:lpstr>Generating Wind-Aware Trajectories</vt:lpstr>
      <vt:lpstr>Generating Wind-Aware Trajectories</vt:lpstr>
      <vt:lpstr>Generating Wind-Aware Trajectories</vt:lpstr>
      <vt:lpstr>Generating Wind-Aware Trajectories</vt:lpstr>
      <vt:lpstr>Generating Wind-Aware Trajectories</vt:lpstr>
      <vt:lpstr>Generating Wind-Aware Trajectories</vt:lpstr>
      <vt:lpstr>Generating Wind-Aware Trajectories</vt:lpstr>
      <vt:lpstr>Discussion</vt:lpstr>
    </vt:vector>
  </TitlesOfParts>
  <Company>Deftones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Rich</dc:creator>
  <cp:lastModifiedBy>Saswata Paul</cp:lastModifiedBy>
  <cp:revision>1568</cp:revision>
  <cp:lastPrinted>2016-01-28T11:31:05Z</cp:lastPrinted>
  <dcterms:created xsi:type="dcterms:W3CDTF">2013-05-06T23:10:39Z</dcterms:created>
  <dcterms:modified xsi:type="dcterms:W3CDTF">2019-09-05T16:12:43Z</dcterms:modified>
</cp:coreProperties>
</file>